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9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58" r:id="rId1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9911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  <p:guide pos="7296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8" d="100"/>
          <a:sy n="88" d="100"/>
        </p:scale>
        <p:origin x="307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510826A-8DB7-481E-A8D8-73B0A554EBD5}" type="datetime1">
              <a:rPr lang="ru-RU" smtClean="0"/>
              <a:t>28.10.2018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4E50CC-F33A-4EF4-9F12-93EC4A21A0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B43A3-FB3F-4521-B01A-B1D27CA32568}" type="datetime1">
              <a:rPr lang="ru-RU" smtClean="0"/>
              <a:pPr/>
              <a:t>28.10.2018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2674CE4-FBD8-4481-AEFB-CA53E599A74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2674CE4-FBD8-4481-AEFB-CA53E599A745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3149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97659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5384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53863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2692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23164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7737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1402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867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871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3984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1281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73168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7968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873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1110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252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3" name="Прямоугольник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2389009"/>
            <a:ext cx="1127760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265116" y="4205288"/>
            <a:ext cx="172720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9043832" y="4206240"/>
            <a:ext cx="128016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525153E9-8919-4460-8B84-1F188DF3FDC8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 rtlCol="0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D534A7F-E77A-4253-A805-BDFD8F4FC94A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hasCustomPrompt="1"/>
          </p:nvPr>
        </p:nvSpPr>
        <p:spPr>
          <a:xfrm>
            <a:off x="9042400" y="1143000"/>
            <a:ext cx="2540000" cy="5448300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1143000"/>
            <a:ext cx="83312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 rtl="0" eaLnBrk="1" latinLnBrk="0" hangingPunct="1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 eaLnBrk="1" latinLnBrk="0" hangingPunct="1"/>
            <a:r>
              <a:rPr lang="ru-RU" noProof="0" dirty="0"/>
              <a:t>Второй уровень</a:t>
            </a:r>
          </a:p>
          <a:p>
            <a:pPr lvl="2" rtl="0" eaLnBrk="1" latinLnBrk="0" hangingPunct="1"/>
            <a:r>
              <a:rPr lang="ru-RU" noProof="0" dirty="0"/>
              <a:t>Третий уровень</a:t>
            </a:r>
          </a:p>
          <a:p>
            <a:pPr lvl="3" rtl="0" eaLnBrk="1" latinLnBrk="0" hangingPunct="1"/>
            <a:r>
              <a:rPr lang="ru-RU" noProof="0" dirty="0"/>
              <a:t>Четвертый уровень</a:t>
            </a:r>
          </a:p>
          <a:p>
            <a:pPr lvl="4" rtl="0" eaLnBrk="1" latinLnBrk="0" hangingPunct="1"/>
            <a:r>
              <a:rPr lang="ru-RU" noProof="0" dirty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A39E40-7B42-41B0-A6F4-7A8AFD3554B1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F8F3C2B-19AE-4F7F-847C-DA1ADD22BBE5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968322"/>
            <a:ext cx="103632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rtlCol="0"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8756652-618E-42CE-8AE2-1D988265020E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CA077A5-1B1B-48F8-A8D7-0717F4826028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rtlCol="0" anchor="ctr"/>
          <a:lstStyle>
            <a:lvl1pPr>
              <a:defRPr sz="4000" b="0" i="0" cap="none" baseline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A72D30E-8CC0-4A3D-ACCC-25D756A9F243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rtlCol="0"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 rtlCol="0"/>
          <a:lstStyle/>
          <a:p>
            <a:pPr rtl="0"/>
            <a:fld id="{EECA8964-BCD7-48B2-967A-E9549B1B3FAF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3535C2-B2EF-4104-9C48-606B316B146B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137995" y="1101970"/>
            <a:ext cx="451104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4815B5-49EE-4409-8D96-597DB37C3774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rtlCol="0" anchor="t"/>
          <a:lstStyle>
            <a:lvl1pPr algn="ctr">
              <a:buNone/>
              <a:defRPr sz="2000" b="1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/>
          <a:lstStyle>
            <a:lvl1pPr marL="0" indent="0">
              <a:buNone/>
              <a:defRPr sz="3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kumimoji="0"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F63D60-A6C3-42B2-A665-7C3223AC9F32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 rtlCol="0"/>
          <a:lstStyle>
            <a:lvl1pPr algn="r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 rtlCol="0"/>
          <a:lstStyle>
            <a:lvl1pPr algn="l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35CBDD5E-8A13-4AF5-A432-3F54E99FF3AF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rtlCol="0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>
            <a:lumMod val="75000"/>
          </a:schemeClr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>
            <a:lumMod val="75000"/>
          </a:schemeClr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1871" y="2144310"/>
            <a:ext cx="11277600" cy="1470025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dirty="0" smtClean="0"/>
              <a:t>ОПРЕДЕЛЕНИЕ СИСТЕМЫ:ТРЕБОВАНИЕ, АРХИТЕКТУРА, НЕАРХИТЕКТУРНАЯ ЧАСТЬ ПРОЕКТА.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080" y="553788"/>
            <a:ext cx="11264723" cy="6175422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</a:t>
            </a:r>
          </a:p>
          <a:p>
            <a:pPr marL="109728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Системная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 — эта альфа, пожалуй, важнейшая среди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подальф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определения системы. Она была сформулирована по мотивам строительной архитектуры относительно недавно (лет эдак двадцать назад) и имеет множество определений: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 42010: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 (системы) – основные понятия или свойства системы в её среде, заключающиеся в её элементах, их отношениях и принципах её проектирования и развития (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Architecture (of a system) – fundamental concepts or properties of a system in its environment embodied in its elements, relationships, and in the principles of its design and evolution).</a:t>
            </a:r>
          </a:p>
          <a:p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книги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Garlan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al.: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 системы это набор структур, необходимых для рассуждений о системе, каковые структуры состоят из элементов, отношений и свойств этих элементов и отношений (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architecture of a system is the set of structures needed to reason about the system, which comprise software elements, relations among them, and properties of both).</a:t>
            </a:r>
          </a:p>
          <a:p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более чем 150 других определений архитектуры, которые предлагались профессионалами системной и программной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инженерии.</a:t>
            </a:r>
            <a:endParaRPr lang="ru-RU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504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080" y="553788"/>
            <a:ext cx="11264723" cy="6175422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выражается в архитектурных описаниях (рабочих продуктах). Вот диаграмма из ISO 42010,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демонстрирующая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связь архитектуры и архитектурных описаний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>
              <a:buNone/>
            </a:pP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6463" y="1743342"/>
            <a:ext cx="5768597" cy="4876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925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779" y="1300763"/>
            <a:ext cx="11264723" cy="6175422"/>
          </a:xfrm>
        </p:spPr>
        <p:txBody>
          <a:bodyPr rtlCol="0">
            <a:noAutofit/>
          </a:bodyPr>
          <a:lstStyle/>
          <a:p>
            <a:pPr marL="109728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Замечания по переводу: очень часто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viewpoint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переводят как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«аспект»,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это не совсем верный перевод (тем более, что он не позволяет различить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самоописание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выполненное для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какого-то аспекта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знания о том, как делать такие описания —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viewpoint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marL="109728" indent="0" algn="just">
              <a:buNone/>
            </a:pP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то, что видишь.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Viewpoint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та точка, из которой видно то, что видишь.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Видите ли 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много разного (разных моделей), объединённого тематикой: описания требований, архитектуры, финансовые описания, физические описания, описания безопасности и т.д.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227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305" y="695458"/>
            <a:ext cx="11616743" cy="6407239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объединять разные модели и группы описаний</a:t>
            </a:r>
          </a:p>
          <a:p>
            <a:pPr marL="109728" indent="0">
              <a:buNone/>
            </a:pP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Correspondence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rule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это правила соответствия элементов в разных моделях, они определяют конкретные соответствия (например, правила соответствия компонент и модулей в инженерной группе описаний. Эти правила определяют набор конкретных соответствий компонент и модулей в данном проекте).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говорится про архитектуру и архитектурные описания, верно для двух подходов к конструированию групп описаний из отдельных моделей (диаграмм, наборов формул и т.д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.):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Синтетический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— когда отдельные модели (например, диаграммы) являются именно отдельными моделями, но к ним добавляется список соответствующих друг другу элементов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(насос-1на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принципиальной схеме реализуется модулем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«наклонный жёлоб»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чертеже»).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Прожекторный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(проекторный) подход — когда вся необходимая информация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моделей содержится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общей базе данных (иногда говорят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«интеллектуальной информационной модели», «цифровом макете», «цифровой модели»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т.д.), а отдельные модели получаются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отфильтровыванием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нужной информации из общего хранилища — примерно так, как из белого цвета в проекторах и прожекторах получают нужные цвета, используя цветные фильтры-плёнки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подхода логически эквивалентны.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215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547" y="850005"/>
            <a:ext cx="11616743" cy="6407239"/>
          </a:xfrm>
        </p:spPr>
        <p:txBody>
          <a:bodyPr rtlCol="0">
            <a:noAutofit/>
          </a:bodyPr>
          <a:lstStyle/>
          <a:p>
            <a:pPr marL="109728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тренд в архитектурных описаниях — это использование формальных (понимаемых компьютером) моделей и задание формализмов в качестве метода описания. Некоторые авторы пытаются даже сказать, что если это не архитектурные модели, то диаграммы и тексты не должны входить в состав архитектурного описания. Но это не так: в архитектурных описаниях, конечно, могут присутствовать и не-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модели,например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indent="0" algn="just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Архитектурные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текстовые эссе оказываются очень полезными для краткого описания того, что было положено в основу моделей архитектурных описаний (выбор метода моделирования), краткого обзора архитектуры в целом как совокупности моделей. Эти же эссе могут быть использованы для пояснений того, как именно были связаны архитектурные модели, а также особенностей моделирования.</a:t>
            </a:r>
          </a:p>
          <a:p>
            <a:pPr algn="just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Инфографика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 хоть и слайды 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может показать основные архитектурные идеи для не-инженеров(менеджеров, заказчиков, пользователей) — ибо формальные модели могут быть для них непонятны.</a:t>
            </a:r>
            <a:endParaRPr lang="ru-RU" sz="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498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093" y="953037"/>
            <a:ext cx="11616743" cy="6407239"/>
          </a:xfrm>
        </p:spPr>
        <p:txBody>
          <a:bodyPr rtlCol="0">
            <a:noAutofit/>
          </a:bodyPr>
          <a:lstStyle/>
          <a:p>
            <a:pPr marL="109728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архитектурные описания обязательно входят ещё и архитектурные обоснования (резоны, по которым были приняты те или иные архитектурные решения —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architecture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rationale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109728" indent="0" algn="just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 самым архитектурные описания — это документированные (в том числе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вкомпьютерных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формах документирования — моделях, базах данных, файлах САПР) важные инженерные решения, а не:</a:t>
            </a:r>
          </a:p>
          <a:p>
            <a:pPr algn="just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архитектурная документация» (документация часто только выписка из компьютерной модели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главных документов проекта» (а столько, сколько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нужно);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первых уровней декомпозиции» (а столько, сколько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нужно;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детальной проработки (деталей будет столько, сколько нужно).</a:t>
            </a:r>
          </a:p>
        </p:txBody>
      </p:sp>
    </p:spTree>
    <p:extLst>
      <p:ext uri="{BB962C8B-B14F-4D97-AF65-F5344CB8AC3E}">
        <p14:creationId xmlns:p14="http://schemas.microsoft.com/office/powerpoint/2010/main" val="2642381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093" y="953037"/>
            <a:ext cx="11217499" cy="6407239"/>
          </a:xfrm>
        </p:spPr>
        <p:txBody>
          <a:bodyPr rtlCol="0">
            <a:noAutofit/>
          </a:bodyPr>
          <a:lstStyle/>
          <a:p>
            <a:pPr marL="109728" indent="0" algn="just">
              <a:buNone/>
            </a:pP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Неархитектурная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часть проекта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обычно называется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«рабочим проектом», </a:t>
            </a:r>
          </a:p>
          <a:p>
            <a:pPr marL="109728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описания — «рабочей документацией»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(хотя есть нюансы: в рабочий проект может входить и архитектура, а рабочая документация выполняться не в виде документов, а быть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каким-нибудь «цифровым макетом»).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документация включает в себя технологическую часть: информацию о том, как изготовить и собрать систему с использованием конкретного оборудования. Поэтому рабочую документацию часто готовят конструкторские и проектные бюро при заводах 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строительно-инженерных компаниях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они хорошо знают особенности своих технологий и используют их при проектировании.</a:t>
            </a:r>
          </a:p>
          <a:p>
            <a:pPr marL="109728" indent="0" algn="just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любом случае риск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«напортачить»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принятии инженерных решений в рабочем проекте невелик: конечно, некачественно спроектированная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какая-нибудь скобка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корпусе может привести к поломке целевой системы, сломавшись в реальной системе. Но перепроектирование её (принятие альтернативного инженерного решения) не приведёт к перепроектированию большого числа других элементов системы — поэтому рабочее проектирование/конструирование делают уже не системные инженеры.</a:t>
            </a:r>
          </a:p>
        </p:txBody>
      </p:sp>
    </p:spTree>
    <p:extLst>
      <p:ext uri="{BB962C8B-B14F-4D97-AF65-F5344CB8AC3E}">
        <p14:creationId xmlns:p14="http://schemas.microsoft.com/office/powerpoint/2010/main" val="2153230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093" y="953037"/>
            <a:ext cx="11217499" cy="6407239"/>
          </a:xfrm>
        </p:spPr>
        <p:txBody>
          <a:bodyPr rtlCol="0">
            <a:noAutofit/>
          </a:bodyPr>
          <a:lstStyle/>
          <a:p>
            <a:pPr marL="109728" indent="0" algn="just">
              <a:buNone/>
            </a:pP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Неархитектурная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часть проекта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обычно называется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«рабочим проектом», </a:t>
            </a:r>
          </a:p>
          <a:p>
            <a:pPr marL="109728" indent="0"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описания — «рабочей документацией»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(хотя есть нюансы: в рабочий проект может входить и архитектура, а рабочая документация выполняться не в виде документов, а быть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каким-нибудь «цифровым макетом»).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документация включает в себя технологическую часть: информацию о том, как изготовить и собрать систему с использованием конкретного оборудования. Поэтому рабочую документацию часто готовят конструкторские и проектные бюро при заводах 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строительно-инженерных компаниях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они хорошо знают особенности своих технологий и используют их при проектировании.</a:t>
            </a:r>
          </a:p>
          <a:p>
            <a:pPr marL="109728" indent="0" algn="just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любом случае риск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«напортачить»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принятии инженерных решений в рабочем проекте невелик: конечно, некачественно спроектированная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какая-нибудь скобка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корпусе может привести к поломке целевой системы, сломавшись в реальной системе. Но перепроектирование её (принятие альтернативного инженерного решения) не приведёт к перепроектированию большого числа других элементов системы — поэтому рабочее проектирование/конструирование делают уже не системные инженеры.</a:t>
            </a:r>
          </a:p>
        </p:txBody>
      </p:sp>
    </p:spTree>
    <p:extLst>
      <p:ext uri="{BB962C8B-B14F-4D97-AF65-F5344CB8AC3E}">
        <p14:creationId xmlns:p14="http://schemas.microsoft.com/office/powerpoint/2010/main" val="3568869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448" y="962696"/>
            <a:ext cx="10972800" cy="1066800"/>
          </a:xfrm>
        </p:spPr>
        <p:txBody>
          <a:bodyPr rtlCol="0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Косяков Александр, Уильям Н. Свит,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Сэмюэль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Дж. Сеймур, Стивен М.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Бимер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«Системная инженерия. Принципы и практика» - М.: ДМК Пресс, 2014. - 624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</a:p>
          <a:p>
            <a:pPr marL="624078" indent="-514350">
              <a:buFont typeface="+mj-lt"/>
              <a:buAutoNum type="arabicPeriod"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4078" indent="-514350">
              <a:buFont typeface="+mj-lt"/>
              <a:buAutoNum type="arabicPeriod"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Мышенков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К.С.,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Беляшов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А.Н. «Классификация методов анализа и проектирования систем управления» // Математическое моделирование и информатика: Труды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XV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/ Под ред. Д.Ю. Рязанова. – М.: ИЦ ФГБОУ ВПО МГТУ «СТАНКИН», 2013. – С. 45-47.</a:t>
            </a:r>
          </a:p>
          <a:p>
            <a:pPr marL="624078" indent="-514350">
              <a:buFont typeface="+mj-lt"/>
              <a:buAutoNum type="arabicPeriod"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4078" indent="-514350">
              <a:buFont typeface="+mj-lt"/>
              <a:buAutoNum type="arabicPeriod"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Лоусон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 Путешествие по системному ландшафту. — ДМК-Пресс, 2013. — 370 с.</a:t>
            </a:r>
          </a:p>
          <a:p>
            <a:pPr marL="624078" indent="-514350">
              <a:buFont typeface="+mj-lt"/>
              <a:buAutoNum type="arabicPeriod"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4078" indent="-51435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Watson, A. Visual Modelling: past, present, and future. URL: http://www.uml.org/Visual_Modeling.pdf</a:t>
            </a:r>
          </a:p>
          <a:p>
            <a:pPr marL="624078" indent="-514350">
              <a:buFont typeface="+mj-lt"/>
              <a:buAutoNum type="arabicPeriod"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4078" indent="-51435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Engineering Vision 2020. Doc. No. INCOSE-TP-2004-004-02. Ver. 2.03. Sept. 2015 URL: http://www.incose.org/ProductsPubs/pdf/SEVision2020_20071003_v2_03.pdf</a:t>
            </a:r>
          </a:p>
          <a:p>
            <a:pPr marL="109728" indent="0" rtl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89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236372"/>
            <a:ext cx="10972800" cy="5338164"/>
          </a:xfrm>
        </p:spPr>
        <p:txBody>
          <a:bodyPr rtlCol="0">
            <a:norm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тем как систему воплотить, её нужно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как-то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Это определение системы — основная альфа инженерного проекта, а выражается она рабочими продуктами, которые совместно называются описанием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description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системы. Конечно, есть огромное число вариаций этой терминологии (например, определение системы называют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«проектом»,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описание —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«проектной документацией»),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 не менее нужно понимать разницу: определение системы всегда есть, если есть система (если система никак не определена, то откуда вообще мы знаем, о какой системе мы говорим?!) — но вот описаний может не быть, если никто не потрудился задокументировать определение системы в рабочих продуктах.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86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384" y="772731"/>
            <a:ext cx="11341995" cy="5705341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системы как альфа включает в себя основные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подальфы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(это только основные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подальфы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их может быть много больше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(определение системы как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«чёрного ящика»)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Архитектуру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(важнейшие инженерные решения, определяющие систему как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«прозрачный ящик»)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Неархитектурная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проекта (все инженерные решения, которые будут сочтены не самыми важными) —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рабочка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Продвижение в уточнении каждой из этих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подальф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продвигает определение системы в целом — чем больше определены требования, архитектура,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неархитектурные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определения, тем больше определена в целом целевая система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выделяют проект/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совокупность архитектурной 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неархитектурных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частей (вся архитектура — это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не весь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это архитектура).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требования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считают относящимися к проекту. Иногда архитектурный проект называют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«эскизным проектом»,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иногда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«техническим проектом»,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иногда просто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«проектом»,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тогда описания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неархитектурной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части проекта называют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«рабочей документацией». </a:t>
            </a: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есть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«исполнительская документация»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описание системы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построено/изготовлено»</a:t>
            </a: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built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 отличие от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«проектной документации»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designed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255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263" y="1017429"/>
            <a:ext cx="11341995" cy="5705341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Конечно, определений (и, соответственно, описаний) системы много больше.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часто 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plant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(описании, или “информационной модели” установки) выделяют проектную-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designмодель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ипроектную-projectмодель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 русском языке это неразличимо, увы).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описания — это описания функции и конструкции самой целевой системы (инженерного решения — проект в смысле инженерный проект),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аproject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-часть— это описания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предпринятия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(обеспечивающей системы: работы и соответствующие планы, команда и т.д. — проект в смысле проектного управления).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367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9142" y="682578"/>
            <a:ext cx="11341995" cy="5705341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</a:t>
            </a:r>
          </a:p>
          <a:p>
            <a:pPr marL="109728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«требования»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два разных смысла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как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«чёрного ящика»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что требуется от целевой системы с точки зрения её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стейкхолдеров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stakeholder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использующей надсистемы 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Обычно это спецификация (т.е. точное формулирование) способности 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capability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или условия 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condition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которое должно или может быть удовлетворено (функция, которую нужно будет выполнить, или характеристика, которую нужно достигнуть и т.д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Любые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системы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(«чёрного ящика», «прозрачного ящика»,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любых стадиях жизненного цикла), в которых присутствует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деонтическая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модальность (модальность долженствования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что лучше не использовать слово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«требования»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(ибо непонятно, о чём идёт речь), а использовать уточняющие определения: в системной инженерии принято говорить о требованиях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стейкхолдеров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системных требованиях, а всякие остальные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«требования»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(требования стандартов, требования системной архитектуры, требования чертежей, требования проектной документации и т.д.) просто означают, что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«система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удовлетворить этим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описаниям»,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это не будет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«требованиями»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смысле системной инженерии.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757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838" y="837124"/>
            <a:ext cx="12033162" cy="6175422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понять природу требований, нужно разобраться с логическими модальностями высказываний 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системе: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нейтральные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высказывания о мире, суть которых непонятна без указания модальности.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"длина дана как 16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алетическая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alethic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модальность, относящаяся к возможности существования. Обычно с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алетической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модальностью в связи 4D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extensionalism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связаны рассуждения про возможные миры 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possible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worlds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пока воплощения системы ещё нет, возможны варианты определений системы для разных возможных вариантов будущего воплощения системы — но только один из них будет реализован “в железе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"длина пусть будет 16" ("положим длину равную 16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деонтическая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deontic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модальность, относящаяся к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обязыванию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дозволению.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"длина должна быть 16". Собственно, это и есть главная модальность “требований”, требования — это то, что должно быть, рекомендуется быть, разрешается быть, обязательно или необязательно и т.д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темпоральная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temporal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модальность, связанная со временем. </a:t>
            </a: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"длина была 16 три года назад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доксическая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doxastic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модальность, связанная с верой. "Я верю, что длина дана как 16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pPr marL="109728" indent="0">
              <a:buNone/>
            </a:pP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Доксическая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модальность важна для квалификации (удостоверения того, что требования выполнены — вера в то, что система соответствует её определению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071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838" y="837124"/>
            <a:ext cx="12033162" cy="6175422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Инженерные обоснования</a:t>
            </a:r>
          </a:p>
          <a:p>
            <a:pPr marL="109728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связаны с инженерными обоснованиями: они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переформулируются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«декларации»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claim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разработчиков о соответствии — т.е.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верю, что длина равна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16»,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затем это высказывание доказывается по логическим правилам рациональной аргументации (помним, что логика — это дисциплина, занимающаяся правильностью рассуждений).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доказательства проводятся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суде»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и для этого даже заводится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«дело»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assurance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раз от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«судебного дела»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вариантами 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dependability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safety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security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architectural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quality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04441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838" y="862881"/>
            <a:ext cx="12033162" cy="6175422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стейкхолдеров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стейкхолдеров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это требования (описания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«черного ящика»),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создаются для отдельных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стейкхолдеров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Конечно, требования разных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стейкхолдеров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будут противоречить друг другу. Обычно от инженера по требованиям требуется документировать (в тексте или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какой-то модели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требования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стейкхолдеров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затем завизировать эти требования у них — чтобы подтвердить правильность понимания.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требованиям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стейкхолдерам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главное — их понятность самим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стейкхолдерам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понимать, что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стейкхолдеры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имеют свои нужды 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ибо каждый из них участвует в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какой-то деятельности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диктует свои цели. И они нуждаются в требованиях, которые сфокусированы их нуждами: если клиенту нужна связь, бесполезно писать требования на обувь или холодильник.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писать требования на телефон, или радиостанцию, или лазерную линию связи — желательно при этом, чтобы поначалу требования на связь были абстрагированы от конкретного варианта связных устройств.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69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838" y="862881"/>
            <a:ext cx="11264723" cy="6175422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системе</a:t>
            </a:r>
          </a:p>
          <a:p>
            <a:pPr marL="109728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стейкхолдеров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могут быть противоречивы, разрознены и неполны. Требования, достаточные для разработки системы, называются системными требованиями (требованиями к системе,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Их разрабатывает инженер по требованиям в ходе так называемой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«аналитической»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(хотя в этой работе кроме анализа требований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присутствует синтез системных требований).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требованиям к системе предъявляют множество самых разных требований: непротиворечивости, полноты,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проверяемости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т.д. Разработать хорошие требования к системе очень и очень непросто.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ошибка,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из-за которой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терпят провал многие проекты — это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обнаружение какого-то важного требования какого-то из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стейкхолдеров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308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учающая презентация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5317_TF03460604" id="{2CD0CB43-C6DB-49D4-8B24-4D27774DD8FA}" vid="{682A83A2-F45B-4972-A9A6-44D9BC20041C}"/>
    </a:ext>
  </a:extLst>
</a:theme>
</file>

<file path=ppt/theme/theme2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Обучающая презентация</Template>
  <TotalTime>47</TotalTime>
  <Words>2399</Words>
  <Application>Microsoft Office PowerPoint</Application>
  <PresentationFormat>Широкоэкранный</PresentationFormat>
  <Paragraphs>150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Georgia</vt:lpstr>
      <vt:lpstr>Times New Roman</vt:lpstr>
      <vt:lpstr>Wingdings 2</vt:lpstr>
      <vt:lpstr>Обучающая презентация</vt:lpstr>
      <vt:lpstr>ОПРЕДЕЛЕНИЕ СИСТЕМЫ:ТРЕБОВАНИЕ, АРХИТЕКТУРА, НЕАРХИТЕКТУРНАЯ ЧАСТЬ ПРОЕКТА.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использованных источников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СИСТЕМЫ:ТРЕБОВАНИЕ, АРХИТЕКТУРА, НЕАРХИТЕКТУРНАЯ ЧАСТЬ ПРОЕКТА.</dc:title>
  <dc:creator>asus</dc:creator>
  <cp:lastModifiedBy>asus</cp:lastModifiedBy>
  <cp:revision>6</cp:revision>
  <dcterms:created xsi:type="dcterms:W3CDTF">2018-10-28T09:25:34Z</dcterms:created>
  <dcterms:modified xsi:type="dcterms:W3CDTF">2018-10-28T10:13:27Z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