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257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58" r:id="rId1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510826A-8DB7-481E-A8D8-73B0A554EBD5}" type="datetime1">
              <a:rPr lang="ru-RU" smtClean="0"/>
              <a:t>27.10.2018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B43A3-FB3F-4521-B01A-B1D27CA32568}" type="datetime1">
              <a:rPr lang="ru-RU" smtClean="0"/>
              <a:pPr/>
              <a:t>27.10.2018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25153E9-8919-4460-8B84-1F188DF3FDC8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534A7F-E77A-4253-A805-BDFD8F4FC94A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 eaLnBrk="1" latinLnBrk="0" hangingPunct="1"/>
            <a:r>
              <a:rPr lang="ru-RU" noProof="0" dirty="0"/>
              <a:t>Второй уровень</a:t>
            </a:r>
          </a:p>
          <a:p>
            <a:pPr lvl="2" rtl="0" eaLnBrk="1" latinLnBrk="0" hangingPunct="1"/>
            <a:r>
              <a:rPr lang="ru-RU" noProof="0" dirty="0"/>
              <a:t>Третий уровень</a:t>
            </a:r>
          </a:p>
          <a:p>
            <a:pPr lvl="3" rtl="0" eaLnBrk="1" latinLnBrk="0" hangingPunct="1"/>
            <a:r>
              <a:rPr lang="ru-RU" noProof="0" dirty="0"/>
              <a:t>Четвертый уровень</a:t>
            </a:r>
          </a:p>
          <a:p>
            <a:pPr lvl="4" rtl="0" eaLnBrk="1" latinLnBrk="0" hangingPunct="1"/>
            <a:r>
              <a:rPr lang="ru-RU" noProof="0" dirty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A39E40-7B42-41B0-A6F4-7A8AFD3554B1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8F3C2B-19AE-4F7F-847C-DA1ADD22BBE5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756652-618E-42CE-8AE2-1D988265020E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A077A5-1B1B-48F8-A8D7-0717F4826028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A72D30E-8CC0-4A3D-ACCC-25D756A9F243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EECA8964-BCD7-48B2-967A-E9549B1B3FAF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3535C2-B2EF-4104-9C48-606B316B146B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4815B5-49EE-4409-8D96-597DB37C3774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F63D60-A6C3-42B2-A665-7C3223AC9F32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35CBDD5E-8A13-4AF5-A432-3F54E99FF3AF}" type="datetime1">
              <a:rPr lang="ru-RU" noProof="0" smtClean="0"/>
              <a:t>27.10.2018</a:t>
            </a:fld>
            <a:endParaRPr lang="ru-RU" noProof="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115" y="2298856"/>
            <a:ext cx="11277600" cy="1470025"/>
          </a:xfrm>
        </p:spPr>
        <p:txBody>
          <a:bodyPr rtlCol="0"/>
          <a:lstStyle/>
          <a:p>
            <a:pPr rtl="0"/>
            <a:r>
              <a:rPr lang="ru-RU" dirty="0" smtClean="0"/>
              <a:t>СИСТЕМНЫЙ ПОДХОД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053" y="772732"/>
            <a:ext cx="8329163" cy="519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424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6010" y="850005"/>
            <a:ext cx="11539827" cy="5486401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рисунок структуры системы говорит, что ISO 15288 рассматривает целевую систему как набор из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частей-систем и частей-элементов и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 разбиение систем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части-системы и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элементы. Но неправильно такие картинки называть “система систем” (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ибо этот термин закреплён за другой ситуацией.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называют такую систему, которая (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Maier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●Имеет независимое управление её систем-элементов(нет, кому скомандовать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развитие-модернизацию)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●Независимая работа элементов (нет, кому скомандовать работу в общем сервисе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Эмерджентность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объединения в систему (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кто-то желает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от целевой системы систем функцию, которую невозможно получить от работы с отдельными входящими в систему систем элементами, и требуется совместная работа этих элементов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●Эволюционное развитие (понимание того, что будет происходить в системе систем на каждом следующем шаге проекта требует исследований, ибо нет точки, которая знает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built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всех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●Географическое распределение элементов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859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6010" y="850005"/>
            <a:ext cx="11629979" cy="5486401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критерии различаются, конечно, в разных инженерных школах, но общее остаётся: обычные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«системы»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подразумевают централизованное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«владение»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системой — наличие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полномочных принимать решения по всем частям системы, полномочных распоряжаться всем, что в границах их системы.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 случай: автомобиль с двигателем и колёсами, железнодорожный мост и компьютер — это типичные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системы»,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них есть свои системные инженеры, которые полностью определяют их функции, конструкцию, интерфейсы с системами в операционном окружении, планы по модернизации и выводу из эксплуатации. У каждой из этих систем есть один хозяин, один владелец.</a:t>
            </a:r>
          </a:p>
          <a:p>
            <a:pPr marL="109728" indent="0">
              <a:buNone/>
            </a:pP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вот в системе систем каждая из систем имеет своего хозяина, и система может функционировать автономно, без вхождения в систему систем. Тем самым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«просто системой»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«системой систем»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не через особую структуру или конструкцию системы, а через наличие независимых друг от друга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определяющих и создающих системы, а затем независимо использующих их.</a:t>
            </a:r>
          </a:p>
        </p:txBody>
      </p:sp>
    </p:spTree>
    <p:extLst>
      <p:ext uri="{BB962C8B-B14F-4D97-AF65-F5344CB8AC3E}">
        <p14:creationId xmlns:p14="http://schemas.microsoft.com/office/powerpoint/2010/main" val="3862800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6010" y="850005"/>
            <a:ext cx="11629979" cy="5486401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важны прежде всего владеющие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частями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системы-люди-</a:t>
            </a:r>
            <a:r>
              <a:rPr lang="ru-RU" sz="2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стейкхолдеры</a:t>
            </a: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именно они делают систему систем особым случаем.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7670" y="1924654"/>
            <a:ext cx="6132088" cy="367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31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3907"/>
            <a:ext cx="10972800" cy="1066800"/>
          </a:xfrm>
        </p:spPr>
        <p:txBody>
          <a:bodyPr rtlCol="0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Косяков Александр, Уильям Н. Свит,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Сэмюэль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Дж. Сеймур, Стивен М.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Бимер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«Системная инженерия. Принципы и практика» - М.: ДМК Пресс, 2014. - 624 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  <a:p>
            <a:pPr marL="624078" indent="-514350">
              <a:buFont typeface="+mj-lt"/>
              <a:buAutoNum type="arabicPeriod"/>
            </a:pPr>
            <a:endPara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Мышенков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К.С.,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Беляшов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 «Классификация методов анализа и проектирования систем управления» // Математическое моделирование и информатика: Труды 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науч.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 Под ред. Д.Ю. Рязанова. – М.: ИЦ ФГБОУ ВПО МГТУ «СТАНКИН», 2013. – С. 45-47.</a:t>
            </a:r>
          </a:p>
          <a:p>
            <a:pPr marL="624078" indent="-514350">
              <a:buFont typeface="+mj-lt"/>
              <a:buAutoNum type="arabicPeriod"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Лоусон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Путешествие по системному ландшафту. — ДМК-Пресс, 2013. — 370 с.</a:t>
            </a:r>
          </a:p>
          <a:p>
            <a:pPr marL="624078" indent="-514350">
              <a:buFont typeface="+mj-lt"/>
              <a:buAutoNum type="arabicPeriod"/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Watson, A. Visual Modelling: past, present, and future. URL: http://www.uml.org/Visual_Modeling.pdf</a:t>
            </a:r>
          </a:p>
          <a:p>
            <a:pPr marL="624078" indent="-514350">
              <a:buFont typeface="+mj-lt"/>
              <a:buAutoNum type="arabicPeriod"/>
            </a:pPr>
            <a:endPara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Vision 2020. Doc. No. INCOSE-TP-2004-004-02. Ver. 2.03. Sept. 2015 URL: http://www.incose.org/ProductsPubs/pdf/SEVision2020_20071003_v2_03.pdf</a:t>
            </a:r>
          </a:p>
          <a:p>
            <a:pPr marL="109728" indent="0">
              <a:buNone/>
            </a:pPr>
            <a:endParaRPr lang="en-US" dirty="0"/>
          </a:p>
          <a:p>
            <a:pPr marL="109728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71256"/>
            <a:ext cx="10972800" cy="1066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системы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539" y="1438056"/>
            <a:ext cx="10972800" cy="43251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 тем, как сделать любую систему, её нужно определить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ибо нельзя сделать то, что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неопределено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(задача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«пойди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туда, не знаю куда, найди то, не знаю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больше ведь исследовательская задача, а не инженерная. Чтобы воплотить в нашем четырёхмерном пространстве-времени какую-то систему, нужно как минимум иметь представление об этой системе,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«определить»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её). Альфа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«определение системы»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служит как раз для этой цели. У альфы определения системы главные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подальфы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(части) прежде всего: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Требования (описание назначения системы в её операционном окружении. Требования определяют систему как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«чёрный ящик»).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Архитектура (набор ключевых инженерных решений по тому, как будет устроена система — описание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«прозрачного ящика».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каждого из архитектурных решений на поздних стадиях проектирования ведёт к существенному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перепроектированию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всей системы).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Неархитектурная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 проекта (все остальные решения, т.е. изменение которых на альтернативные не приводит к существенному перепроектированию всей системы).</a:t>
            </a:r>
          </a:p>
        </p:txBody>
      </p:sp>
    </p:spTree>
    <p:extLst>
      <p:ext uri="{BB962C8B-B14F-4D97-AF65-F5344CB8AC3E}">
        <p14:creationId xmlns:p14="http://schemas.microsoft.com/office/powerpoint/2010/main" val="192425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055" y="948659"/>
            <a:ext cx="10972800" cy="43251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определением системы работает прежде всего наука: если какая-то часть системы (или аспект системы) определены, то это означает, что выбран соответствующий метод описания. Наука — это как раз про создание методов описания. Научное знание позволяет определять системы, описывать их в рабочих продуктах — описаниях. Но, конечно, определять и описывать системы можно и на основе эвристик, не прибегая 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научному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знанию. Более того, переход от определения системы (идеального объекта) к описанию системы (материальному объекту) возможен с использованием нотационной инженерии — т.е. для записи определения системы как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«мыслей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поводу системы, свойств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создать инженерный артефакт: нотацию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Итого: определение системы — это про биты, про информацию, про то, как мы говорим о системе. Основные дисциплины работы над определением системы — это инженерия требований, проектирование и конструирование (включающие работу с архитектурой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-мы).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Альфой определения системы занимается системный инженер. Основной рабочий продукт – это описание системы, чаще известный как «проект системы», часто бьётся на множество отдельных документов, баз данных, презентаций, докладных записок, цитируемых стандартов и даже физических макетов.</a:t>
            </a:r>
          </a:p>
        </p:txBody>
      </p:sp>
    </p:spTree>
    <p:extLst>
      <p:ext uri="{BB962C8B-B14F-4D97-AF65-F5344CB8AC3E}">
        <p14:creationId xmlns:p14="http://schemas.microsoft.com/office/powerpoint/2010/main" val="2206888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782" y="935780"/>
            <a:ext cx="10972800" cy="43251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Воплощение системы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realization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буквально: вынос в реальность) — это четырёхмерное воплощение системы в нашем материалом мире, это про организованные в пространстве-времени хитрым образом вещества и поля, атомы (а не биты!). Это не про информацию о системе, это сама система.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воплощение системы будет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везде по-разному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конструкторов это чаще всего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«изделие»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«продукт»;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проектантов это часто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«установка»;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проектантов очень крупных объектов (например, атомных станций) это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«сложный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инженерный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объект».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815625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782" y="935780"/>
            <a:ext cx="10972800" cy="43251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принимаем, что когда мы пишем название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мы имеем тут ввиду сам насос как он есть в реальном мире, а не описание насоса (рабочий продукт определения системы). Пользователям прежде всего нужно воплощение системы, для получения воплощения системы и создаётся инженерный проект. Очень часто говорят об инженерном проекте по созданию сервиса — например,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«сервис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стрижки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волос».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Воплощение системы используется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оно реализует возможности.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Воплощение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удовлетворяет определению системы. Основная дисциплина работы над воплощением системы — это производство (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частей, сборка их, испытания). Альфой воплощения системы занимается системный инженер.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956289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507" y="486177"/>
            <a:ext cx="10972800" cy="1066800"/>
          </a:xfrm>
        </p:spPr>
        <p:txBody>
          <a:bodyPr/>
          <a:lstStyle/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0507" y="1656996"/>
            <a:ext cx="109728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Никаких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инженерных проектов не происходит без как-то связанных с ними людей. Инженерные проекты затрагиваются самыми разными людьми, и инженерные проекты затрагивают самых разных людей. Эти люди могут быть как “одиночками”, так и организованными в группы, в том числе организованные в группы с известным им распределением полномочий (организации). Эти люди, группы и организации, которые затрагивают проект, или которых затрагивает проект, называются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стейхколдерами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(заинтересованные стороны). Перевод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«заинтересованные лица»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так хорош, ибо этот термин закреплён в законодательстве за юридическими лицами и при общении с менеджерами-юристами и экономистами возможна путаница.</a:t>
            </a:r>
          </a:p>
        </p:txBody>
      </p:sp>
    </p:spTree>
    <p:extLst>
      <p:ext uri="{BB962C8B-B14F-4D97-AF65-F5344CB8AC3E}">
        <p14:creationId xmlns:p14="http://schemas.microsoft.com/office/powerpoint/2010/main" val="137380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6200" y="1276910"/>
            <a:ext cx="5473879" cy="41054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0200" y="222994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группы, организации или индивидуумы, на которые влияет компания и от которых она зависит.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858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7525" y="734096"/>
            <a:ext cx="11754475" cy="6123904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различают две группы </a:t>
            </a:r>
            <a:r>
              <a:rPr lang="ru-RU" sz="2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первичные и вторичные.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Первичные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имеют легитимное и прямое влияние на бизнес (ближний круг):</a:t>
            </a: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собственники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клиенты;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сотрудники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>
              <a:buNone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бизнес-партнеры по производственной цепочке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имеющие опосредованное влияние на бизнес (дальний круг):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власть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(местная и государственная);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конкуренты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624078" indent="-514350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инвесторы;</a:t>
            </a:r>
          </a:p>
          <a:p>
            <a:pPr marL="624078" indent="-514350">
              <a:buAutoNum type="arabicParenR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сообщества, куда входят:</a:t>
            </a:r>
          </a:p>
          <a:p>
            <a:pPr lvl="2"/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массовой информации; </a:t>
            </a:r>
          </a:p>
          <a:p>
            <a:pPr lvl="2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некоммерческие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в том числе общественные и благотворительные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2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активисты, формирующие общественное мнение.</a:t>
            </a:r>
          </a:p>
          <a:p>
            <a:pPr marL="109728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97584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6010" y="850005"/>
            <a:ext cx="10651185" cy="6123904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«Просто»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и системы систем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«системы систем»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Оба варианта с точки зрения самого воплощения системы как физического объекта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реальности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realization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представляют собой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какие-то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(иерархии по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отношениям» часть-целое», разбиения/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breakdowns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обоих случаях “подсистемы” очень часто называются точно так же: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«системы»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 поэтому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новички в системной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инженерии часто пытаются обозвать просто систему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«системой систем»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это ошибочно). Вот, например, диаграмма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«просто системы»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ISO 15288 — обратите внимание, что термины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«подсистема»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«надсистема»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используются, чтобы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подчеркнуть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единообразность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понимания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«системы»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уровнях разбиения системы на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части-системы и части-элементы(в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 15288 элементом называется та часть системы, которая будет оставаться в данном инженерном проекте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«чёрным ящиком»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поэтому дальше не будет разбита на части — например, закуплена целиком или изготовлена как целое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какого-то материала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3532627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учающая презентация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5317_TF03460604" id="{2CD0CB43-C6DB-49D4-8B24-4D27774DD8FA}" vid="{682A83A2-F45B-4972-A9A6-44D9BC20041C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Обучающая презентация</Template>
  <TotalTime>83</TotalTime>
  <Words>1426</Words>
  <Application>Microsoft Office PowerPoint</Application>
  <PresentationFormat>Широкоэкранный</PresentationFormat>
  <Paragraphs>78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Wingdings 2</vt:lpstr>
      <vt:lpstr>Обучающая презентация</vt:lpstr>
      <vt:lpstr>СИСТЕМНЫЙ ПОДХОД</vt:lpstr>
      <vt:lpstr>Определение системы</vt:lpstr>
      <vt:lpstr>Презентация PowerPoint</vt:lpstr>
      <vt:lpstr>Презентация PowerPoint</vt:lpstr>
      <vt:lpstr>Презентация PowerPoint</vt:lpstr>
      <vt:lpstr>Стейкхолдеры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СИСТЕМНЫЙ ПОДХОД</dc:title>
  <dc:creator>asus</dc:creator>
  <cp:lastModifiedBy>asus</cp:lastModifiedBy>
  <cp:revision>7</cp:revision>
  <dcterms:created xsi:type="dcterms:W3CDTF">2018-10-27T16:32:39Z</dcterms:created>
  <dcterms:modified xsi:type="dcterms:W3CDTF">2018-10-27T17:55:41Z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