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6"/>
  </p:notesMasterIdLst>
  <p:handoutMasterIdLst>
    <p:handoutMasterId r:id="rId37"/>
  </p:handoutMasterIdLst>
  <p:sldIdLst>
    <p:sldId id="257" r:id="rId2"/>
    <p:sldId id="272" r:id="rId3"/>
    <p:sldId id="273" r:id="rId4"/>
    <p:sldId id="274" r:id="rId5"/>
    <p:sldId id="275" r:id="rId6"/>
    <p:sldId id="276" r:id="rId7"/>
    <p:sldId id="278" r:id="rId8"/>
    <p:sldId id="279" r:id="rId9"/>
    <p:sldId id="280" r:id="rId10"/>
    <p:sldId id="281" r:id="rId11"/>
    <p:sldId id="282" r:id="rId12"/>
    <p:sldId id="283" r:id="rId13"/>
    <p:sldId id="284" r:id="rId14"/>
    <p:sldId id="285" r:id="rId15"/>
    <p:sldId id="286" r:id="rId16"/>
    <p:sldId id="287" r:id="rId17"/>
    <p:sldId id="288" r:id="rId18"/>
    <p:sldId id="289" r:id="rId19"/>
    <p:sldId id="290" r:id="rId20"/>
    <p:sldId id="291" r:id="rId21"/>
    <p:sldId id="292" r:id="rId22"/>
    <p:sldId id="293" r:id="rId23"/>
    <p:sldId id="294" r:id="rId24"/>
    <p:sldId id="295" r:id="rId25"/>
    <p:sldId id="296" r:id="rId26"/>
    <p:sldId id="297" r:id="rId27"/>
    <p:sldId id="298" r:id="rId28"/>
    <p:sldId id="299" r:id="rId29"/>
    <p:sldId id="300" r:id="rId30"/>
    <p:sldId id="303" r:id="rId31"/>
    <p:sldId id="304" r:id="rId32"/>
    <p:sldId id="301" r:id="rId33"/>
    <p:sldId id="302" r:id="rId34"/>
    <p:sldId id="271" r:id="rId35"/>
  </p:sldIdLst>
  <p:sldSz cx="12192000" cy="6858000"/>
  <p:notesSz cx="6858000" cy="9144000"/>
  <p:defaultTextStyle>
    <a:defPPr rtl="0">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7296" userDrawn="1">
          <p15:clr>
            <a:srgbClr val="A4A3A4"/>
          </p15:clr>
        </p15:guide>
        <p15:guide id="4" orient="horz" pos="412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89911" autoAdjust="0"/>
  </p:normalViewPr>
  <p:slideViewPr>
    <p:cSldViewPr snapToGrid="0">
      <p:cViewPr varScale="1">
        <p:scale>
          <a:sx n="74" d="100"/>
          <a:sy n="74" d="100"/>
        </p:scale>
        <p:origin x="576" y="72"/>
      </p:cViewPr>
      <p:guideLst>
        <p:guide orient="horz" pos="2160"/>
        <p:guide pos="3840"/>
        <p:guide pos="7296"/>
        <p:guide orient="horz" pos="4128"/>
      </p:guideLst>
    </p:cSldViewPr>
  </p:slideViewPr>
  <p:notesTextViewPr>
    <p:cViewPr>
      <p:scale>
        <a:sx n="3" d="2"/>
        <a:sy n="3" d="2"/>
      </p:scale>
      <p:origin x="0" y="0"/>
    </p:cViewPr>
  </p:notesTextViewPr>
  <p:notesViewPr>
    <p:cSldViewPr snapToGrid="0" showGuides="1">
      <p:cViewPr varScale="1">
        <p:scale>
          <a:sx n="88" d="100"/>
          <a:sy n="88" d="100"/>
        </p:scale>
        <p:origin x="3072"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dirty="0"/>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8510826A-8DB7-481E-A8D8-73B0A554EBD5}" type="datetime1">
              <a:rPr lang="ru-RU" smtClean="0"/>
              <a:t>27.10.2018</a:t>
            </a:fld>
            <a:endParaRPr lang="ru-RU" dirty="0"/>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dirty="0"/>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C64E50CC-F33A-4EF4-9F12-93EC4A21A0CF}" type="slidenum">
              <a:rPr lang="ru-RU" smtClean="0"/>
              <a:t>‹#›</a:t>
            </a:fld>
            <a:endParaRPr lang="ru-RU" dirty="0"/>
          </a:p>
        </p:txBody>
      </p:sp>
    </p:spTree>
    <p:extLst>
      <p:ext uri="{BB962C8B-B14F-4D97-AF65-F5344CB8AC3E}">
        <p14:creationId xmlns:p14="http://schemas.microsoft.com/office/powerpoint/2010/main" val="13232950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noProof="0"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5B43A3-FB3F-4521-B01A-B1D27CA32568}" type="datetime1">
              <a:rPr lang="ru-RU" smtClean="0"/>
              <a:pPr/>
              <a:t>27.10.2018</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ru-RU" noProof="0" dirty="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RU" noProof="0" dirty="0"/>
              <a:t>Щелкните, чтобы изменить стили текста образца слайда</a:t>
            </a:r>
          </a:p>
          <a:p>
            <a:pPr lvl="1" rtl="0"/>
            <a:r>
              <a:rPr lang="ru-RU" noProof="0" dirty="0"/>
              <a:t>Второй уровень</a:t>
            </a:r>
          </a:p>
          <a:p>
            <a:pPr lvl="2" rtl="0"/>
            <a:r>
              <a:rPr lang="ru-RU" noProof="0" dirty="0"/>
              <a:t>Третий уровень</a:t>
            </a:r>
          </a:p>
          <a:p>
            <a:pPr lvl="3" rtl="0"/>
            <a:r>
              <a:rPr lang="ru-RU" noProof="0" dirty="0"/>
              <a:t>Четвертый уровень</a:t>
            </a:r>
          </a:p>
          <a:p>
            <a:pPr lvl="4" rtl="0"/>
            <a:r>
              <a:rPr lang="ru-RU" noProof="0" dirty="0"/>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noProof="0"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32674CE4-FBD8-4481-AEFB-CA53E599A745}" type="slidenum">
              <a:rPr lang="ru-RU" noProof="0" smtClean="0"/>
              <a:t>‹#›</a:t>
            </a:fld>
            <a:endParaRPr lang="ru-RU" noProof="0" dirty="0"/>
          </a:p>
        </p:txBody>
      </p:sp>
    </p:spTree>
    <p:extLst>
      <p:ext uri="{BB962C8B-B14F-4D97-AF65-F5344CB8AC3E}">
        <p14:creationId xmlns:p14="http://schemas.microsoft.com/office/powerpoint/2010/main" val="12732681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dirty="0"/>
          </a:p>
        </p:txBody>
      </p:sp>
      <p:sp>
        <p:nvSpPr>
          <p:cNvPr id="4" name="Номер слайда 3"/>
          <p:cNvSpPr>
            <a:spLocks noGrp="1"/>
          </p:cNvSpPr>
          <p:nvPr>
            <p:ph type="sldNum" sz="quarter" idx="10"/>
          </p:nvPr>
        </p:nvSpPr>
        <p:spPr/>
        <p:txBody>
          <a:bodyPr rtlCol="0"/>
          <a:lstStyle/>
          <a:p>
            <a:pPr rtl="0"/>
            <a:fld id="{32674CE4-FBD8-4481-AEFB-CA53E599A745}" type="slidenum">
              <a:rPr lang="ru-RU" smtClean="0"/>
              <a:t>1</a:t>
            </a:fld>
            <a:endParaRPr lang="ru-RU" dirty="0"/>
          </a:p>
        </p:txBody>
      </p:sp>
    </p:spTree>
    <p:extLst>
      <p:ext uri="{BB962C8B-B14F-4D97-AF65-F5344CB8AC3E}">
        <p14:creationId xmlns:p14="http://schemas.microsoft.com/office/powerpoint/2010/main" val="21479742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9" name="Прямоугольник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p:nvSpPr>
          <p:cNvPr id="23" name="Прямоугольник 22"/>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p:nvSpPr>
          <p:cNvPr id="24" name="Прямоугольник 23"/>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p:nvSpPr>
          <p:cNvPr id="25" name="Прямоугольник 24"/>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p:nvSpPr>
          <p:cNvPr id="26" name="Прямоугольник 25"/>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p:nvSpPr>
          <p:cNvPr id="27" name="Прямоугольник 26"/>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useBgFill="1">
        <p:nvSpPr>
          <p:cNvPr id="30" name="Скругленный прямоугольник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useBgFill="1">
        <p:nvSpPr>
          <p:cNvPr id="31" name="Скругленный прямоугольник 30"/>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p:nvSpPr>
          <p:cNvPr id="7" name="Прямоугольник 6"/>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p:nvSpPr>
          <p:cNvPr id="10" name="Прямоугольник 9"/>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p:nvSpPr>
          <p:cNvPr id="11" name="Прямоугольник 10"/>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p:nvSpPr>
          <p:cNvPr id="8" name="Заголовок 7"/>
          <p:cNvSpPr>
            <a:spLocks noGrp="1"/>
          </p:cNvSpPr>
          <p:nvPr>
            <p:ph type="ctrTitle"/>
          </p:nvPr>
        </p:nvSpPr>
        <p:spPr>
          <a:xfrm>
            <a:off x="609600" y="2389009"/>
            <a:ext cx="11277600" cy="1470025"/>
          </a:xfrm>
        </p:spPr>
        <p:txBody>
          <a:bodyPr rtlCol="0" anchor="b"/>
          <a:lstStyle>
            <a:lvl1pPr>
              <a:defRPr sz="4400">
                <a:solidFill>
                  <a:schemeClr val="bg1"/>
                </a:solidFill>
              </a:defRPr>
            </a:lvl1pPr>
          </a:lstStyle>
          <a:p>
            <a:pPr rtl="0"/>
            <a:r>
              <a:rPr lang="ru-RU" noProof="0" smtClean="0"/>
              <a:t>Образец заголовка</a:t>
            </a:r>
            <a:endParaRPr lang="ru-RU" noProof="0" dirty="0"/>
          </a:p>
        </p:txBody>
      </p:sp>
      <p:sp>
        <p:nvSpPr>
          <p:cNvPr id="9" name="Подзаголовок 8"/>
          <p:cNvSpPr>
            <a:spLocks noGrp="1"/>
          </p:cNvSpPr>
          <p:nvPr>
            <p:ph type="subTitle" idx="1"/>
          </p:nvPr>
        </p:nvSpPr>
        <p:spPr>
          <a:xfrm>
            <a:off x="609600" y="3899938"/>
            <a:ext cx="6604000" cy="1752600"/>
          </a:xfrm>
        </p:spPr>
        <p:txBody>
          <a:bodyPr rtlCol="0"/>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pPr rtl="0"/>
            <a:r>
              <a:rPr lang="ru-RU" noProof="0" smtClean="0"/>
              <a:t>Образец подзаголовка</a:t>
            </a:r>
            <a:endParaRPr lang="ru-RU" noProof="0" dirty="0"/>
          </a:p>
        </p:txBody>
      </p:sp>
      <p:sp>
        <p:nvSpPr>
          <p:cNvPr id="17" name="Нижний колонтитул 16"/>
          <p:cNvSpPr>
            <a:spLocks noGrp="1"/>
          </p:cNvSpPr>
          <p:nvPr>
            <p:ph type="ftr" sz="quarter" idx="11"/>
          </p:nvPr>
        </p:nvSpPr>
        <p:spPr>
          <a:xfrm>
            <a:off x="7265116" y="4205288"/>
            <a:ext cx="1727200" cy="457200"/>
          </a:xfrm>
        </p:spPr>
        <p:txBody>
          <a:bodyPr rtlCol="0"/>
          <a:lstStyle>
            <a:lvl1pPr>
              <a:defRPr>
                <a:solidFill>
                  <a:schemeClr val="accent2">
                    <a:lumMod val="75000"/>
                  </a:schemeClr>
                </a:solidFill>
              </a:defRPr>
            </a:lvl1pPr>
          </a:lstStyle>
          <a:p>
            <a:pPr rtl="0"/>
            <a:r>
              <a:rPr lang="ru-RU" noProof="0" dirty="0"/>
              <a:t>Добавить нижний колонтитул</a:t>
            </a:r>
          </a:p>
        </p:txBody>
      </p:sp>
      <p:sp>
        <p:nvSpPr>
          <p:cNvPr id="28" name="Дата 27"/>
          <p:cNvSpPr>
            <a:spLocks noGrp="1"/>
          </p:cNvSpPr>
          <p:nvPr>
            <p:ph type="dt" sz="half" idx="10"/>
          </p:nvPr>
        </p:nvSpPr>
        <p:spPr>
          <a:xfrm>
            <a:off x="9043832" y="4206240"/>
            <a:ext cx="1280160" cy="457200"/>
          </a:xfrm>
        </p:spPr>
        <p:txBody>
          <a:bodyPr rtlCol="0"/>
          <a:lstStyle>
            <a:lvl1pPr>
              <a:defRPr>
                <a:solidFill>
                  <a:schemeClr val="accent2">
                    <a:lumMod val="75000"/>
                  </a:schemeClr>
                </a:solidFill>
              </a:defRPr>
            </a:lvl1pPr>
          </a:lstStyle>
          <a:p>
            <a:pPr rtl="0"/>
            <a:fld id="{525153E9-8919-4460-8B84-1F188DF3FDC8}" type="datetime1">
              <a:rPr lang="ru-RU" noProof="0" smtClean="0"/>
              <a:t>27.10.2018</a:t>
            </a:fld>
            <a:endParaRPr lang="ru-RU" noProof="0" dirty="0"/>
          </a:p>
        </p:txBody>
      </p:sp>
      <p:sp>
        <p:nvSpPr>
          <p:cNvPr id="29" name="Номер слайда 28"/>
          <p:cNvSpPr>
            <a:spLocks noGrp="1"/>
          </p:cNvSpPr>
          <p:nvPr>
            <p:ph type="sldNum" sz="quarter" idx="12"/>
          </p:nvPr>
        </p:nvSpPr>
        <p:spPr>
          <a:xfrm>
            <a:off x="11093451" y="1136"/>
            <a:ext cx="996949" cy="365760"/>
          </a:xfrm>
        </p:spPr>
        <p:txBody>
          <a:bodyPr rtlCol="0"/>
          <a:lstStyle>
            <a:lvl1pPr algn="r">
              <a:defRPr sz="1800">
                <a:solidFill>
                  <a:schemeClr val="bg1"/>
                </a:solidFill>
              </a:defRPr>
            </a:lvl1pPr>
          </a:lstStyle>
          <a:p>
            <a:pPr rtl="0"/>
            <a:fld id="{401CF334-2D5C-4859-84A6-CA7E6E43FAEB}" type="slidenum">
              <a:rPr lang="ru-RU" noProof="0" smtClean="0"/>
              <a:t>‹#›</a:t>
            </a:fld>
            <a:endParaRPr lang="ru-RU" noProof="0" dirty="0"/>
          </a:p>
        </p:txBody>
      </p:sp>
    </p:spTree>
    <p:extLst>
      <p:ext uri="{BB962C8B-B14F-4D97-AF65-F5344CB8AC3E}">
        <p14:creationId xmlns:p14="http://schemas.microsoft.com/office/powerpoint/2010/main" val="3601152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dirty="0"/>
          </a:p>
        </p:txBody>
      </p:sp>
      <p:sp>
        <p:nvSpPr>
          <p:cNvPr id="3" name="Вертикальный текст 2"/>
          <p:cNvSpPr>
            <a:spLocks noGrp="1"/>
          </p:cNvSpPr>
          <p:nvPr>
            <p:ph type="body" orient="vert" idx="1"/>
          </p:nvPr>
        </p:nvSpPr>
        <p:spPr/>
        <p:txBody>
          <a:bodyPr vert="eaVert" rtlCol="0"/>
          <a:lstStyle>
            <a:lvl1pPr>
              <a:defRPr/>
            </a:lvl1pPr>
            <a:lvl5pPr>
              <a:defRPr/>
            </a:lvl5pPr>
          </a:lstStyle>
          <a:p>
            <a:pPr lvl="0" rtl="0" eaLnBrk="1" latinLnBrk="0" hangingPunct="1"/>
            <a:r>
              <a:rPr lang="ru-RU" noProof="0" smtClean="0"/>
              <a:t>Образец текста</a:t>
            </a:r>
          </a:p>
          <a:p>
            <a:pPr lvl="1" rtl="0" eaLnBrk="1" latinLnBrk="0" hangingPunct="1"/>
            <a:r>
              <a:rPr lang="ru-RU" noProof="0" smtClean="0"/>
              <a:t>Второй уровень</a:t>
            </a:r>
          </a:p>
          <a:p>
            <a:pPr lvl="2" rtl="0" eaLnBrk="1" latinLnBrk="0" hangingPunct="1"/>
            <a:r>
              <a:rPr lang="ru-RU" noProof="0" smtClean="0"/>
              <a:t>Третий уровень</a:t>
            </a:r>
          </a:p>
          <a:p>
            <a:pPr lvl="3" rtl="0" eaLnBrk="1" latinLnBrk="0" hangingPunct="1"/>
            <a:r>
              <a:rPr lang="ru-RU" noProof="0" smtClean="0"/>
              <a:t>Четвертый уровень</a:t>
            </a:r>
          </a:p>
          <a:p>
            <a:pPr lvl="4" rtl="0" eaLnBrk="1" latinLnBrk="0" hangingPunct="1"/>
            <a:r>
              <a:rPr lang="ru-RU" noProof="0" smtClean="0"/>
              <a:t>Пятый уровень</a:t>
            </a:r>
            <a:endParaRPr kumimoji="0" lang="ru-RU" noProof="0" dirty="0"/>
          </a:p>
        </p:txBody>
      </p:sp>
      <p:sp>
        <p:nvSpPr>
          <p:cNvPr id="5" name="Нижний колонтитул 4"/>
          <p:cNvSpPr>
            <a:spLocks noGrp="1"/>
          </p:cNvSpPr>
          <p:nvPr>
            <p:ph type="ftr" sz="quarter" idx="11"/>
          </p:nvPr>
        </p:nvSpPr>
        <p:spPr/>
        <p:txBody>
          <a:bodyPr rtlCol="0"/>
          <a:lstStyle/>
          <a:p>
            <a:pPr rtl="0"/>
            <a:r>
              <a:rPr lang="ru-RU" noProof="0" dirty="0"/>
              <a:t>Добавить нижний колонтитул</a:t>
            </a:r>
          </a:p>
        </p:txBody>
      </p:sp>
      <p:sp>
        <p:nvSpPr>
          <p:cNvPr id="4" name="Дата 3"/>
          <p:cNvSpPr>
            <a:spLocks noGrp="1"/>
          </p:cNvSpPr>
          <p:nvPr>
            <p:ph type="dt" sz="half" idx="10"/>
          </p:nvPr>
        </p:nvSpPr>
        <p:spPr/>
        <p:txBody>
          <a:bodyPr rtlCol="0"/>
          <a:lstStyle/>
          <a:p>
            <a:pPr rtl="0"/>
            <a:fld id="{0D534A7F-E77A-4253-A805-BDFD8F4FC94A}" type="datetime1">
              <a:rPr lang="ru-RU" noProof="0" smtClean="0"/>
              <a:t>27.10.2018</a:t>
            </a:fld>
            <a:endParaRPr lang="ru-RU" noProof="0" dirty="0"/>
          </a:p>
        </p:txBody>
      </p:sp>
      <p:sp>
        <p:nvSpPr>
          <p:cNvPr id="6" name="Номер слайда 5"/>
          <p:cNvSpPr>
            <a:spLocks noGrp="1"/>
          </p:cNvSpPr>
          <p:nvPr>
            <p:ph type="sldNum" sz="quarter" idx="12"/>
          </p:nvPr>
        </p:nvSpPr>
        <p:spPr/>
        <p:txBody>
          <a:bodyPr rtlCol="0"/>
          <a:lstStyle/>
          <a:p>
            <a:pPr rtl="0"/>
            <a:fld id="{401CF334-2D5C-4859-84A6-CA7E6E43FAEB}" type="slidenum">
              <a:rPr lang="ru-RU" noProof="0" smtClean="0"/>
              <a:t>‹#›</a:t>
            </a:fld>
            <a:endParaRPr lang="ru-RU" noProof="0" dirty="0"/>
          </a:p>
        </p:txBody>
      </p:sp>
    </p:spTree>
    <p:extLst>
      <p:ext uri="{BB962C8B-B14F-4D97-AF65-F5344CB8AC3E}">
        <p14:creationId xmlns:p14="http://schemas.microsoft.com/office/powerpoint/2010/main" val="3467844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hasCustomPrompt="1"/>
          </p:nvPr>
        </p:nvSpPr>
        <p:spPr>
          <a:xfrm>
            <a:off x="9042400" y="1143000"/>
            <a:ext cx="2540000" cy="5448300"/>
          </a:xfrm>
        </p:spPr>
        <p:txBody>
          <a:bodyPr vert="eaVert" rtlCol="0"/>
          <a:lstStyle>
            <a:lvl1pPr>
              <a:defRPr/>
            </a:lvl1pPr>
          </a:lstStyle>
          <a:p>
            <a:pPr rtl="0"/>
            <a:r>
              <a:rPr lang="ru-RU" noProof="0" dirty="0"/>
              <a:t>Образец заголовка</a:t>
            </a:r>
          </a:p>
        </p:txBody>
      </p:sp>
      <p:sp>
        <p:nvSpPr>
          <p:cNvPr id="3" name="Вертикальный текст 2"/>
          <p:cNvSpPr>
            <a:spLocks noGrp="1"/>
          </p:cNvSpPr>
          <p:nvPr>
            <p:ph type="body" orient="vert" idx="1" hasCustomPrompt="1"/>
          </p:nvPr>
        </p:nvSpPr>
        <p:spPr>
          <a:xfrm>
            <a:off x="609600" y="1143000"/>
            <a:ext cx="8331200" cy="5448300"/>
          </a:xfrm>
        </p:spPr>
        <p:txBody>
          <a:bodyPr vert="eaVert" rtlCol="0"/>
          <a:lstStyle>
            <a:lvl5pPr>
              <a:defRPr/>
            </a:lvl5pPr>
          </a:lstStyle>
          <a:p>
            <a:pPr lvl="0" rtl="0" eaLnBrk="1" latinLnBrk="0" hangingPunct="1"/>
            <a:r>
              <a:rPr lang="ru-RU" noProof="0" dirty="0"/>
              <a:t>Щелкните, чтобы изменить стили текста образца слайда</a:t>
            </a:r>
          </a:p>
          <a:p>
            <a:pPr lvl="1" rtl="0" eaLnBrk="1" latinLnBrk="0" hangingPunct="1"/>
            <a:r>
              <a:rPr lang="ru-RU" noProof="0" dirty="0"/>
              <a:t>Второй уровень</a:t>
            </a:r>
          </a:p>
          <a:p>
            <a:pPr lvl="2" rtl="0" eaLnBrk="1" latinLnBrk="0" hangingPunct="1"/>
            <a:r>
              <a:rPr lang="ru-RU" noProof="0" dirty="0"/>
              <a:t>Третий уровень</a:t>
            </a:r>
          </a:p>
          <a:p>
            <a:pPr lvl="3" rtl="0" eaLnBrk="1" latinLnBrk="0" hangingPunct="1"/>
            <a:r>
              <a:rPr lang="ru-RU" noProof="0" dirty="0"/>
              <a:t>Четвертый уровень</a:t>
            </a:r>
          </a:p>
          <a:p>
            <a:pPr lvl="4" rtl="0" eaLnBrk="1" latinLnBrk="0" hangingPunct="1"/>
            <a:r>
              <a:rPr lang="ru-RU" noProof="0" dirty="0"/>
              <a:t>Пятый уровень</a:t>
            </a:r>
            <a:endParaRPr kumimoji="0" lang="ru-RU" noProof="0" dirty="0"/>
          </a:p>
        </p:txBody>
      </p:sp>
      <p:sp>
        <p:nvSpPr>
          <p:cNvPr id="5" name="Нижний колонтитул 4"/>
          <p:cNvSpPr>
            <a:spLocks noGrp="1"/>
          </p:cNvSpPr>
          <p:nvPr>
            <p:ph type="ftr" sz="quarter" idx="11"/>
          </p:nvPr>
        </p:nvSpPr>
        <p:spPr/>
        <p:txBody>
          <a:bodyPr rtlCol="0"/>
          <a:lstStyle/>
          <a:p>
            <a:pPr rtl="0"/>
            <a:r>
              <a:rPr lang="ru-RU" noProof="0" dirty="0"/>
              <a:t>Добавить нижний колонтитул</a:t>
            </a:r>
          </a:p>
        </p:txBody>
      </p:sp>
      <p:sp>
        <p:nvSpPr>
          <p:cNvPr id="4" name="Дата 3"/>
          <p:cNvSpPr>
            <a:spLocks noGrp="1"/>
          </p:cNvSpPr>
          <p:nvPr>
            <p:ph type="dt" sz="half" idx="10"/>
          </p:nvPr>
        </p:nvSpPr>
        <p:spPr/>
        <p:txBody>
          <a:bodyPr rtlCol="0"/>
          <a:lstStyle/>
          <a:p>
            <a:pPr rtl="0"/>
            <a:fld id="{8DA39E40-7B42-41B0-A6F4-7A8AFD3554B1}" type="datetime1">
              <a:rPr lang="ru-RU" noProof="0" smtClean="0"/>
              <a:t>27.10.2018</a:t>
            </a:fld>
            <a:endParaRPr lang="ru-RU" noProof="0" dirty="0"/>
          </a:p>
        </p:txBody>
      </p:sp>
      <p:sp>
        <p:nvSpPr>
          <p:cNvPr id="6" name="Номер слайда 5"/>
          <p:cNvSpPr>
            <a:spLocks noGrp="1"/>
          </p:cNvSpPr>
          <p:nvPr>
            <p:ph type="sldNum" sz="quarter" idx="12"/>
          </p:nvPr>
        </p:nvSpPr>
        <p:spPr/>
        <p:txBody>
          <a:bodyPr rtlCol="0"/>
          <a:lstStyle/>
          <a:p>
            <a:pPr rtl="0"/>
            <a:fld id="{401CF334-2D5C-4859-84A6-CA7E6E43FAEB}" type="slidenum">
              <a:rPr lang="ru-RU" noProof="0" smtClean="0"/>
              <a:t>‹#›</a:t>
            </a:fld>
            <a:endParaRPr lang="ru-RU" noProof="0" dirty="0"/>
          </a:p>
        </p:txBody>
      </p:sp>
    </p:spTree>
    <p:extLst>
      <p:ext uri="{BB962C8B-B14F-4D97-AF65-F5344CB8AC3E}">
        <p14:creationId xmlns:p14="http://schemas.microsoft.com/office/powerpoint/2010/main" val="2978088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dirty="0"/>
          </a:p>
        </p:txBody>
      </p:sp>
      <p:sp>
        <p:nvSpPr>
          <p:cNvPr id="3" name="Объект 2"/>
          <p:cNvSpPr>
            <a:spLocks noGrp="1"/>
          </p:cNvSpPr>
          <p:nvPr>
            <p:ph idx="1"/>
          </p:nvPr>
        </p:nvSpPr>
        <p:spPr/>
        <p:txBody>
          <a:bodyPr rtlCol="0"/>
          <a:lstStyle>
            <a:lvl1pPr>
              <a:defRPr/>
            </a:lvl1pPr>
            <a:lvl5pPr>
              <a:defRPr/>
            </a:lvl5pPr>
            <a:lvl6pPr>
              <a:defRPr/>
            </a:lvl6pPr>
          </a:lstStyle>
          <a:p>
            <a:pPr lvl="0" rtl="0" eaLnBrk="1" latinLnBrk="0" hangingPunct="1"/>
            <a:r>
              <a:rPr lang="ru-RU" noProof="0" smtClean="0"/>
              <a:t>Образец текста</a:t>
            </a:r>
          </a:p>
          <a:p>
            <a:pPr lvl="1" rtl="0" eaLnBrk="1" latinLnBrk="0" hangingPunct="1"/>
            <a:r>
              <a:rPr lang="ru-RU" noProof="0" smtClean="0"/>
              <a:t>Второй уровень</a:t>
            </a:r>
          </a:p>
          <a:p>
            <a:pPr lvl="2" rtl="0" eaLnBrk="1" latinLnBrk="0" hangingPunct="1"/>
            <a:r>
              <a:rPr lang="ru-RU" noProof="0" smtClean="0"/>
              <a:t>Третий уровень</a:t>
            </a:r>
          </a:p>
          <a:p>
            <a:pPr lvl="3" rtl="0" eaLnBrk="1" latinLnBrk="0" hangingPunct="1"/>
            <a:r>
              <a:rPr lang="ru-RU" noProof="0" smtClean="0"/>
              <a:t>Четвертый уровень</a:t>
            </a:r>
          </a:p>
          <a:p>
            <a:pPr lvl="4" rtl="0" eaLnBrk="1" latinLnBrk="0" hangingPunct="1"/>
            <a:r>
              <a:rPr lang="ru-RU" noProof="0" smtClean="0"/>
              <a:t>Пятый уровень</a:t>
            </a:r>
            <a:endParaRPr kumimoji="0" lang="ru-RU" noProof="0" dirty="0"/>
          </a:p>
        </p:txBody>
      </p:sp>
      <p:sp>
        <p:nvSpPr>
          <p:cNvPr id="5" name="Нижний колонтитул 4"/>
          <p:cNvSpPr>
            <a:spLocks noGrp="1"/>
          </p:cNvSpPr>
          <p:nvPr>
            <p:ph type="ftr" sz="quarter" idx="11"/>
          </p:nvPr>
        </p:nvSpPr>
        <p:spPr/>
        <p:txBody>
          <a:bodyPr rtlCol="0"/>
          <a:lstStyle/>
          <a:p>
            <a:pPr rtl="0"/>
            <a:r>
              <a:rPr lang="ru-RU" noProof="0" dirty="0"/>
              <a:t>Добавить нижний колонтитул</a:t>
            </a:r>
          </a:p>
        </p:txBody>
      </p:sp>
      <p:sp>
        <p:nvSpPr>
          <p:cNvPr id="4" name="Дата 3"/>
          <p:cNvSpPr>
            <a:spLocks noGrp="1"/>
          </p:cNvSpPr>
          <p:nvPr>
            <p:ph type="dt" sz="half" idx="10"/>
          </p:nvPr>
        </p:nvSpPr>
        <p:spPr/>
        <p:txBody>
          <a:bodyPr rtlCol="0"/>
          <a:lstStyle/>
          <a:p>
            <a:pPr rtl="0"/>
            <a:fld id="{FF8F3C2B-19AE-4F7F-847C-DA1ADD22BBE5}" type="datetime1">
              <a:rPr lang="ru-RU" noProof="0" smtClean="0"/>
              <a:t>27.10.2018</a:t>
            </a:fld>
            <a:endParaRPr lang="ru-RU" noProof="0" dirty="0"/>
          </a:p>
        </p:txBody>
      </p:sp>
      <p:sp>
        <p:nvSpPr>
          <p:cNvPr id="6" name="Номер слайда 5"/>
          <p:cNvSpPr>
            <a:spLocks noGrp="1"/>
          </p:cNvSpPr>
          <p:nvPr>
            <p:ph type="sldNum" sz="quarter" idx="12"/>
          </p:nvPr>
        </p:nvSpPr>
        <p:spPr/>
        <p:txBody>
          <a:bodyPr rtlCol="0"/>
          <a:lstStyle/>
          <a:p>
            <a:pPr rtl="0"/>
            <a:fld id="{401CF334-2D5C-4859-84A6-CA7E6E43FAEB}" type="slidenum">
              <a:rPr lang="ru-RU" noProof="0" smtClean="0"/>
              <a:t>‹#›</a:t>
            </a:fld>
            <a:endParaRPr lang="ru-RU" noProof="0" dirty="0"/>
          </a:p>
        </p:txBody>
      </p:sp>
    </p:spTree>
    <p:extLst>
      <p:ext uri="{BB962C8B-B14F-4D97-AF65-F5344CB8AC3E}">
        <p14:creationId xmlns:p14="http://schemas.microsoft.com/office/powerpoint/2010/main" val="3594303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084" y="1968322"/>
            <a:ext cx="10363200" cy="1362075"/>
          </a:xfrm>
        </p:spPr>
        <p:txBody>
          <a:bodyPr rtlCol="0" anchor="b">
            <a:noAutofit/>
          </a:bodyPr>
          <a:lstStyle>
            <a:lvl1pPr algn="l">
              <a:buNone/>
              <a:defRPr sz="4300" b="1" cap="none" baseline="0">
                <a:ln w="12700">
                  <a:solidFill>
                    <a:schemeClr val="accent2">
                      <a:shade val="90000"/>
                      <a:satMod val="150000"/>
                    </a:schemeClr>
                  </a:solidFill>
                </a:ln>
                <a:solidFill>
                  <a:schemeClr val="accent2"/>
                </a:solidFill>
                <a:effectLst/>
              </a:defRPr>
            </a:lvl1pPr>
          </a:lstStyle>
          <a:p>
            <a:pPr rtl="0"/>
            <a:r>
              <a:rPr lang="ru-RU" noProof="0" smtClean="0"/>
              <a:t>Образец заголовка</a:t>
            </a:r>
            <a:endParaRPr kumimoji="0" lang="ru-RU" noProof="0" dirty="0"/>
          </a:p>
        </p:txBody>
      </p:sp>
      <p:sp>
        <p:nvSpPr>
          <p:cNvPr id="3" name="Текст 2"/>
          <p:cNvSpPr>
            <a:spLocks noGrp="1"/>
          </p:cNvSpPr>
          <p:nvPr>
            <p:ph type="body" idx="1"/>
          </p:nvPr>
        </p:nvSpPr>
        <p:spPr>
          <a:xfrm>
            <a:off x="963084" y="3367088"/>
            <a:ext cx="10363200" cy="1509712"/>
          </a:xfrm>
        </p:spPr>
        <p:txBody>
          <a:bodyPr rtlCol="0"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rtl="0" eaLnBrk="1" latinLnBrk="0" hangingPunct="1"/>
            <a:r>
              <a:rPr lang="ru-RU" noProof="0" smtClean="0"/>
              <a:t>Образец текста</a:t>
            </a:r>
          </a:p>
        </p:txBody>
      </p:sp>
      <p:sp>
        <p:nvSpPr>
          <p:cNvPr id="5" name="Нижний колонтитул 4"/>
          <p:cNvSpPr>
            <a:spLocks noGrp="1"/>
          </p:cNvSpPr>
          <p:nvPr>
            <p:ph type="ftr" sz="quarter" idx="11"/>
          </p:nvPr>
        </p:nvSpPr>
        <p:spPr/>
        <p:txBody>
          <a:bodyPr rtlCol="0"/>
          <a:lstStyle/>
          <a:p>
            <a:pPr rtl="0"/>
            <a:r>
              <a:rPr lang="ru-RU" noProof="0" dirty="0"/>
              <a:t>Добавить нижний колонтитул</a:t>
            </a:r>
          </a:p>
        </p:txBody>
      </p:sp>
      <p:sp>
        <p:nvSpPr>
          <p:cNvPr id="4" name="Дата 3"/>
          <p:cNvSpPr>
            <a:spLocks noGrp="1"/>
          </p:cNvSpPr>
          <p:nvPr>
            <p:ph type="dt" sz="half" idx="10"/>
          </p:nvPr>
        </p:nvSpPr>
        <p:spPr/>
        <p:txBody>
          <a:bodyPr rtlCol="0"/>
          <a:lstStyle/>
          <a:p>
            <a:pPr rtl="0"/>
            <a:fld id="{C8756652-618E-42CE-8AE2-1D988265020E}" type="datetime1">
              <a:rPr lang="ru-RU" noProof="0" smtClean="0"/>
              <a:t>27.10.2018</a:t>
            </a:fld>
            <a:endParaRPr lang="ru-RU" noProof="0" dirty="0"/>
          </a:p>
        </p:txBody>
      </p:sp>
      <p:sp>
        <p:nvSpPr>
          <p:cNvPr id="6" name="Номер слайда 5"/>
          <p:cNvSpPr>
            <a:spLocks noGrp="1"/>
          </p:cNvSpPr>
          <p:nvPr>
            <p:ph type="sldNum" sz="quarter" idx="12"/>
          </p:nvPr>
        </p:nvSpPr>
        <p:spPr/>
        <p:txBody>
          <a:bodyPr rtlCol="0"/>
          <a:lstStyle/>
          <a:p>
            <a:pPr rtl="0"/>
            <a:fld id="{401CF334-2D5C-4859-84A6-CA7E6E43FAEB}" type="slidenum">
              <a:rPr lang="ru-RU" noProof="0" smtClean="0"/>
              <a:t>‹#›</a:t>
            </a:fld>
            <a:endParaRPr lang="ru-RU" noProof="0" dirty="0"/>
          </a:p>
        </p:txBody>
      </p:sp>
    </p:spTree>
    <p:extLst>
      <p:ext uri="{BB962C8B-B14F-4D97-AF65-F5344CB8AC3E}">
        <p14:creationId xmlns:p14="http://schemas.microsoft.com/office/powerpoint/2010/main" val="270512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dirty="0"/>
          </a:p>
        </p:txBody>
      </p:sp>
      <p:sp>
        <p:nvSpPr>
          <p:cNvPr id="3" name="Объект 2"/>
          <p:cNvSpPr>
            <a:spLocks noGrp="1"/>
          </p:cNvSpPr>
          <p:nvPr>
            <p:ph sz="half" idx="1"/>
          </p:nvPr>
        </p:nvSpPr>
        <p:spPr>
          <a:xfrm>
            <a:off x="609600" y="2249425"/>
            <a:ext cx="5384800" cy="4341875"/>
          </a:xfrm>
        </p:spPr>
        <p:txBody>
          <a:bodyPr rtlCol="0"/>
          <a:lstStyle>
            <a:lvl1pPr>
              <a:defRPr sz="2000"/>
            </a:lvl1pPr>
            <a:lvl2pPr>
              <a:defRPr sz="1900"/>
            </a:lvl2pPr>
            <a:lvl3pPr>
              <a:defRPr sz="1800"/>
            </a:lvl3pPr>
            <a:lvl4pPr>
              <a:defRPr sz="1800"/>
            </a:lvl4pPr>
            <a:lvl5pPr>
              <a:defRPr sz="1800"/>
            </a:lvl5pPr>
          </a:lstStyle>
          <a:p>
            <a:pPr lvl="0" rtl="0" eaLnBrk="1" latinLnBrk="0" hangingPunct="1"/>
            <a:r>
              <a:rPr lang="ru-RU" noProof="0" smtClean="0"/>
              <a:t>Образец текста</a:t>
            </a:r>
          </a:p>
          <a:p>
            <a:pPr lvl="1" rtl="0" eaLnBrk="1" latinLnBrk="0" hangingPunct="1"/>
            <a:r>
              <a:rPr lang="ru-RU" noProof="0" smtClean="0"/>
              <a:t>Второй уровень</a:t>
            </a:r>
          </a:p>
          <a:p>
            <a:pPr lvl="2" rtl="0" eaLnBrk="1" latinLnBrk="0" hangingPunct="1"/>
            <a:r>
              <a:rPr lang="ru-RU" noProof="0" smtClean="0"/>
              <a:t>Третий уровень</a:t>
            </a:r>
          </a:p>
          <a:p>
            <a:pPr lvl="3" rtl="0" eaLnBrk="1" latinLnBrk="0" hangingPunct="1"/>
            <a:r>
              <a:rPr lang="ru-RU" noProof="0" smtClean="0"/>
              <a:t>Четвертый уровень</a:t>
            </a:r>
          </a:p>
          <a:p>
            <a:pPr lvl="4" rtl="0" eaLnBrk="1" latinLnBrk="0" hangingPunct="1"/>
            <a:r>
              <a:rPr lang="ru-RU" noProof="0" smtClean="0"/>
              <a:t>Пятый уровень</a:t>
            </a:r>
            <a:endParaRPr kumimoji="0" lang="ru-RU" noProof="0" dirty="0"/>
          </a:p>
        </p:txBody>
      </p:sp>
      <p:sp>
        <p:nvSpPr>
          <p:cNvPr id="4" name="Объект 3"/>
          <p:cNvSpPr>
            <a:spLocks noGrp="1"/>
          </p:cNvSpPr>
          <p:nvPr>
            <p:ph sz="half" idx="2"/>
          </p:nvPr>
        </p:nvSpPr>
        <p:spPr>
          <a:xfrm>
            <a:off x="6197600" y="2249425"/>
            <a:ext cx="5384800" cy="4341875"/>
          </a:xfrm>
        </p:spPr>
        <p:txBody>
          <a:bodyPr rtlCol="0"/>
          <a:lstStyle>
            <a:lvl1pPr>
              <a:defRPr sz="2000"/>
            </a:lvl1pPr>
            <a:lvl2pPr>
              <a:defRPr sz="1900"/>
            </a:lvl2pPr>
            <a:lvl3pPr>
              <a:defRPr sz="1800"/>
            </a:lvl3pPr>
            <a:lvl4pPr>
              <a:defRPr sz="1800"/>
            </a:lvl4pPr>
            <a:lvl5pPr>
              <a:defRPr sz="1800"/>
            </a:lvl5pPr>
          </a:lstStyle>
          <a:p>
            <a:pPr lvl="0" rtl="0" eaLnBrk="1" latinLnBrk="0" hangingPunct="1"/>
            <a:r>
              <a:rPr lang="ru-RU" noProof="0" smtClean="0"/>
              <a:t>Образец текста</a:t>
            </a:r>
          </a:p>
          <a:p>
            <a:pPr lvl="1" rtl="0" eaLnBrk="1" latinLnBrk="0" hangingPunct="1"/>
            <a:r>
              <a:rPr lang="ru-RU" noProof="0" smtClean="0"/>
              <a:t>Второй уровень</a:t>
            </a:r>
          </a:p>
          <a:p>
            <a:pPr lvl="2" rtl="0" eaLnBrk="1" latinLnBrk="0" hangingPunct="1"/>
            <a:r>
              <a:rPr lang="ru-RU" noProof="0" smtClean="0"/>
              <a:t>Третий уровень</a:t>
            </a:r>
          </a:p>
          <a:p>
            <a:pPr lvl="3" rtl="0" eaLnBrk="1" latinLnBrk="0" hangingPunct="1"/>
            <a:r>
              <a:rPr lang="ru-RU" noProof="0" smtClean="0"/>
              <a:t>Четвертый уровень</a:t>
            </a:r>
          </a:p>
          <a:p>
            <a:pPr lvl="4" rtl="0" eaLnBrk="1" latinLnBrk="0" hangingPunct="1"/>
            <a:r>
              <a:rPr lang="ru-RU" noProof="0" smtClean="0"/>
              <a:t>Пятый уровень</a:t>
            </a:r>
            <a:endParaRPr kumimoji="0" lang="ru-RU" noProof="0" dirty="0"/>
          </a:p>
        </p:txBody>
      </p:sp>
      <p:sp>
        <p:nvSpPr>
          <p:cNvPr id="6" name="Нижний колонтитул 5"/>
          <p:cNvSpPr>
            <a:spLocks noGrp="1"/>
          </p:cNvSpPr>
          <p:nvPr>
            <p:ph type="ftr" sz="quarter" idx="11"/>
          </p:nvPr>
        </p:nvSpPr>
        <p:spPr/>
        <p:txBody>
          <a:bodyPr rtlCol="0"/>
          <a:lstStyle/>
          <a:p>
            <a:pPr rtl="0"/>
            <a:r>
              <a:rPr lang="ru-RU" noProof="0" dirty="0"/>
              <a:t>Добавить нижний колонтитул</a:t>
            </a:r>
          </a:p>
        </p:txBody>
      </p:sp>
      <p:sp>
        <p:nvSpPr>
          <p:cNvPr id="5" name="Дата 4"/>
          <p:cNvSpPr>
            <a:spLocks noGrp="1"/>
          </p:cNvSpPr>
          <p:nvPr>
            <p:ph type="dt" sz="half" idx="10"/>
          </p:nvPr>
        </p:nvSpPr>
        <p:spPr/>
        <p:txBody>
          <a:bodyPr rtlCol="0"/>
          <a:lstStyle/>
          <a:p>
            <a:pPr rtl="0"/>
            <a:fld id="{0CA077A5-1B1B-48F8-A8D7-0717F4826028}" type="datetime1">
              <a:rPr lang="ru-RU" noProof="0" smtClean="0"/>
              <a:t>27.10.2018</a:t>
            </a:fld>
            <a:endParaRPr lang="ru-RU" noProof="0" dirty="0"/>
          </a:p>
        </p:txBody>
      </p:sp>
      <p:sp>
        <p:nvSpPr>
          <p:cNvPr id="7" name="Номер слайда 6"/>
          <p:cNvSpPr>
            <a:spLocks noGrp="1"/>
          </p:cNvSpPr>
          <p:nvPr>
            <p:ph type="sldNum" sz="quarter" idx="12"/>
          </p:nvPr>
        </p:nvSpPr>
        <p:spPr/>
        <p:txBody>
          <a:bodyPr rtlCol="0"/>
          <a:lstStyle/>
          <a:p>
            <a:pPr rtl="0"/>
            <a:fld id="{401CF334-2D5C-4859-84A6-CA7E6E43FAEB}" type="slidenum">
              <a:rPr lang="ru-RU" noProof="0" smtClean="0"/>
              <a:t>‹#›</a:t>
            </a:fld>
            <a:endParaRPr lang="ru-RU" noProof="0" dirty="0"/>
          </a:p>
        </p:txBody>
      </p:sp>
    </p:spTree>
    <p:extLst>
      <p:ext uri="{BB962C8B-B14F-4D97-AF65-F5344CB8AC3E}">
        <p14:creationId xmlns:p14="http://schemas.microsoft.com/office/powerpoint/2010/main" val="3446445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8000" y="1143000"/>
            <a:ext cx="11176000" cy="1069848"/>
          </a:xfrm>
        </p:spPr>
        <p:txBody>
          <a:bodyPr rtlCol="0" anchor="ctr"/>
          <a:lstStyle>
            <a:lvl1pPr>
              <a:defRPr sz="4000" b="0" i="0" cap="none" baseline="0"/>
            </a:lvl1pPr>
          </a:lstStyle>
          <a:p>
            <a:pPr rtl="0"/>
            <a:r>
              <a:rPr lang="ru-RU" noProof="0" smtClean="0"/>
              <a:t>Образец заголовка</a:t>
            </a:r>
            <a:endParaRPr lang="ru-RU" noProof="0" dirty="0"/>
          </a:p>
        </p:txBody>
      </p:sp>
      <p:sp>
        <p:nvSpPr>
          <p:cNvPr id="3" name="Текст 2"/>
          <p:cNvSpPr>
            <a:spLocks noGrp="1"/>
          </p:cNvSpPr>
          <p:nvPr>
            <p:ph type="body" idx="1"/>
          </p:nvPr>
        </p:nvSpPr>
        <p:spPr>
          <a:xfrm>
            <a:off x="508000" y="2244970"/>
            <a:ext cx="5388864" cy="457200"/>
          </a:xfrm>
          <a:solidFill>
            <a:schemeClr val="accent2">
              <a:lumMod val="60000"/>
              <a:lumOff val="40000"/>
              <a:alpha val="25000"/>
            </a:schemeClr>
          </a:solidFill>
          <a:ln w="12700">
            <a:solidFill>
              <a:schemeClr val="accent2"/>
            </a:solidFill>
          </a:ln>
        </p:spPr>
        <p:txBody>
          <a:bodyPr rtlCol="0"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rtl="0" eaLnBrk="1" latinLnBrk="0" hangingPunct="1"/>
            <a:r>
              <a:rPr lang="ru-RU" noProof="0" smtClean="0"/>
              <a:t>Образец текста</a:t>
            </a:r>
          </a:p>
        </p:txBody>
      </p:sp>
      <p:sp>
        <p:nvSpPr>
          <p:cNvPr id="5" name="Объект 4"/>
          <p:cNvSpPr>
            <a:spLocks noGrp="1"/>
          </p:cNvSpPr>
          <p:nvPr>
            <p:ph sz="quarter" idx="2"/>
          </p:nvPr>
        </p:nvSpPr>
        <p:spPr>
          <a:xfrm>
            <a:off x="508000" y="2708519"/>
            <a:ext cx="5388864" cy="3886200"/>
          </a:xfrm>
        </p:spPr>
        <p:txBody>
          <a:bodyPr rtlCol="0"/>
          <a:lstStyle>
            <a:lvl1pPr>
              <a:defRPr sz="2000"/>
            </a:lvl1pPr>
            <a:lvl2pPr>
              <a:defRPr sz="2000"/>
            </a:lvl2pPr>
            <a:lvl3pPr>
              <a:defRPr sz="1800"/>
            </a:lvl3pPr>
            <a:lvl4pPr>
              <a:defRPr sz="1600"/>
            </a:lvl4pPr>
            <a:lvl5pPr>
              <a:defRPr sz="1600"/>
            </a:lvl5pPr>
          </a:lstStyle>
          <a:p>
            <a:pPr lvl="0" rtl="0" eaLnBrk="1" latinLnBrk="0" hangingPunct="1"/>
            <a:r>
              <a:rPr lang="ru-RU" noProof="0" smtClean="0"/>
              <a:t>Образец текста</a:t>
            </a:r>
          </a:p>
          <a:p>
            <a:pPr lvl="1" rtl="0" eaLnBrk="1" latinLnBrk="0" hangingPunct="1"/>
            <a:r>
              <a:rPr lang="ru-RU" noProof="0" smtClean="0"/>
              <a:t>Второй уровень</a:t>
            </a:r>
          </a:p>
          <a:p>
            <a:pPr lvl="2" rtl="0" eaLnBrk="1" latinLnBrk="0" hangingPunct="1"/>
            <a:r>
              <a:rPr lang="ru-RU" noProof="0" smtClean="0"/>
              <a:t>Третий уровень</a:t>
            </a:r>
          </a:p>
          <a:p>
            <a:pPr lvl="3" rtl="0" eaLnBrk="1" latinLnBrk="0" hangingPunct="1"/>
            <a:r>
              <a:rPr lang="ru-RU" noProof="0" smtClean="0"/>
              <a:t>Четвертый уровень</a:t>
            </a:r>
          </a:p>
          <a:p>
            <a:pPr lvl="4" rtl="0" eaLnBrk="1" latinLnBrk="0" hangingPunct="1"/>
            <a:r>
              <a:rPr lang="ru-RU" noProof="0" smtClean="0"/>
              <a:t>Пятый уровень</a:t>
            </a:r>
            <a:endParaRPr kumimoji="0" lang="ru-RU" noProof="0" dirty="0"/>
          </a:p>
        </p:txBody>
      </p:sp>
      <p:sp>
        <p:nvSpPr>
          <p:cNvPr id="4" name="Текст 3"/>
          <p:cNvSpPr>
            <a:spLocks noGrp="1"/>
          </p:cNvSpPr>
          <p:nvPr>
            <p:ph type="body" sz="half" idx="3"/>
          </p:nvPr>
        </p:nvSpPr>
        <p:spPr>
          <a:xfrm>
            <a:off x="6294968" y="2244970"/>
            <a:ext cx="5389033" cy="457200"/>
          </a:xfrm>
          <a:solidFill>
            <a:schemeClr val="accent2">
              <a:lumMod val="60000"/>
              <a:lumOff val="40000"/>
              <a:alpha val="25000"/>
            </a:schemeClr>
          </a:solidFill>
          <a:ln w="12700">
            <a:solidFill>
              <a:schemeClr val="accent2"/>
            </a:solidFill>
          </a:ln>
        </p:spPr>
        <p:txBody>
          <a:bodyPr rtlCol="0"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rtl="0" eaLnBrk="1" latinLnBrk="0" hangingPunct="1"/>
            <a:r>
              <a:rPr lang="ru-RU" noProof="0" smtClean="0"/>
              <a:t>Образец текста</a:t>
            </a:r>
          </a:p>
        </p:txBody>
      </p:sp>
      <p:sp>
        <p:nvSpPr>
          <p:cNvPr id="6" name="Объект 5"/>
          <p:cNvSpPr>
            <a:spLocks noGrp="1"/>
          </p:cNvSpPr>
          <p:nvPr>
            <p:ph sz="quarter" idx="4"/>
          </p:nvPr>
        </p:nvSpPr>
        <p:spPr>
          <a:xfrm>
            <a:off x="6291073" y="2708519"/>
            <a:ext cx="5389033" cy="3886200"/>
          </a:xfrm>
        </p:spPr>
        <p:txBody>
          <a:bodyPr rtlCol="0"/>
          <a:lstStyle>
            <a:lvl1pPr>
              <a:defRPr sz="2000"/>
            </a:lvl1pPr>
            <a:lvl2pPr>
              <a:defRPr sz="2000"/>
            </a:lvl2pPr>
            <a:lvl3pPr>
              <a:defRPr sz="1800"/>
            </a:lvl3pPr>
            <a:lvl4pPr>
              <a:defRPr sz="1600"/>
            </a:lvl4pPr>
            <a:lvl5pPr>
              <a:defRPr sz="1600"/>
            </a:lvl5pPr>
          </a:lstStyle>
          <a:p>
            <a:pPr lvl="0" rtl="0" eaLnBrk="1" latinLnBrk="0" hangingPunct="1"/>
            <a:r>
              <a:rPr lang="ru-RU" noProof="0" smtClean="0"/>
              <a:t>Образец текста</a:t>
            </a:r>
          </a:p>
          <a:p>
            <a:pPr lvl="1" rtl="0" eaLnBrk="1" latinLnBrk="0" hangingPunct="1"/>
            <a:r>
              <a:rPr lang="ru-RU" noProof="0" smtClean="0"/>
              <a:t>Второй уровень</a:t>
            </a:r>
          </a:p>
          <a:p>
            <a:pPr lvl="2" rtl="0" eaLnBrk="1" latinLnBrk="0" hangingPunct="1"/>
            <a:r>
              <a:rPr lang="ru-RU" noProof="0" smtClean="0"/>
              <a:t>Третий уровень</a:t>
            </a:r>
          </a:p>
          <a:p>
            <a:pPr lvl="3" rtl="0" eaLnBrk="1" latinLnBrk="0" hangingPunct="1"/>
            <a:r>
              <a:rPr lang="ru-RU" noProof="0" smtClean="0"/>
              <a:t>Четвертый уровень</a:t>
            </a:r>
          </a:p>
          <a:p>
            <a:pPr lvl="4" rtl="0" eaLnBrk="1" latinLnBrk="0" hangingPunct="1"/>
            <a:r>
              <a:rPr lang="ru-RU" noProof="0" smtClean="0"/>
              <a:t>Пятый уровень</a:t>
            </a:r>
            <a:endParaRPr kumimoji="0" lang="ru-RU" noProof="0" dirty="0"/>
          </a:p>
        </p:txBody>
      </p:sp>
      <p:sp>
        <p:nvSpPr>
          <p:cNvPr id="28" name="Нижний колонтитул 27"/>
          <p:cNvSpPr>
            <a:spLocks noGrp="1"/>
          </p:cNvSpPr>
          <p:nvPr>
            <p:ph type="ftr" sz="quarter" idx="12"/>
          </p:nvPr>
        </p:nvSpPr>
        <p:spPr/>
        <p:txBody>
          <a:bodyPr rtlCol="0"/>
          <a:lstStyle/>
          <a:p>
            <a:pPr rtl="0"/>
            <a:r>
              <a:rPr lang="ru-RU" noProof="0" dirty="0"/>
              <a:t>Добавить нижний колонтитул</a:t>
            </a:r>
          </a:p>
        </p:txBody>
      </p:sp>
      <p:sp>
        <p:nvSpPr>
          <p:cNvPr id="26" name="Дата 25"/>
          <p:cNvSpPr>
            <a:spLocks noGrp="1"/>
          </p:cNvSpPr>
          <p:nvPr>
            <p:ph type="dt" sz="half" idx="10"/>
          </p:nvPr>
        </p:nvSpPr>
        <p:spPr/>
        <p:txBody>
          <a:bodyPr rtlCol="0"/>
          <a:lstStyle/>
          <a:p>
            <a:pPr rtl="0"/>
            <a:fld id="{AA72D30E-8CC0-4A3D-ACCC-25D756A9F243}" type="datetime1">
              <a:rPr lang="ru-RU" noProof="0" smtClean="0"/>
              <a:t>27.10.2018</a:t>
            </a:fld>
            <a:endParaRPr lang="ru-RU" noProof="0" dirty="0"/>
          </a:p>
        </p:txBody>
      </p:sp>
      <p:sp>
        <p:nvSpPr>
          <p:cNvPr id="27" name="Номер слайда 26"/>
          <p:cNvSpPr>
            <a:spLocks noGrp="1"/>
          </p:cNvSpPr>
          <p:nvPr>
            <p:ph type="sldNum" sz="quarter" idx="11"/>
          </p:nvPr>
        </p:nvSpPr>
        <p:spPr/>
        <p:txBody>
          <a:bodyPr rtlCol="0"/>
          <a:lstStyle/>
          <a:p>
            <a:pPr rtl="0"/>
            <a:fld id="{401CF334-2D5C-4859-84A6-CA7E6E43FAEB}" type="slidenum">
              <a:rPr lang="ru-RU" noProof="0" smtClean="0"/>
              <a:t>‹#›</a:t>
            </a:fld>
            <a:endParaRPr lang="ru-RU" noProof="0" dirty="0"/>
          </a:p>
        </p:txBody>
      </p:sp>
    </p:spTree>
    <p:extLst>
      <p:ext uri="{BB962C8B-B14F-4D97-AF65-F5344CB8AC3E}">
        <p14:creationId xmlns:p14="http://schemas.microsoft.com/office/powerpoint/2010/main" val="370716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1143000"/>
            <a:ext cx="10972800" cy="1069848"/>
          </a:xfrm>
        </p:spPr>
        <p:txBody>
          <a:bodyPr rtlCol="0" anchor="ctr"/>
          <a:lstStyle>
            <a:lvl1pPr>
              <a:defRPr sz="4000">
                <a:solidFill>
                  <a:schemeClr val="tx2"/>
                </a:solidFill>
              </a:defRPr>
            </a:lvl1pPr>
          </a:lstStyle>
          <a:p>
            <a:pPr rtl="0"/>
            <a:r>
              <a:rPr lang="ru-RU" noProof="0" smtClean="0"/>
              <a:t>Образец заголовка</a:t>
            </a:r>
            <a:endParaRPr lang="ru-RU" noProof="0" dirty="0"/>
          </a:p>
        </p:txBody>
      </p:sp>
      <p:sp>
        <p:nvSpPr>
          <p:cNvPr id="4" name="Нижний колонтитул 3"/>
          <p:cNvSpPr>
            <a:spLocks noGrp="1"/>
          </p:cNvSpPr>
          <p:nvPr>
            <p:ph type="ftr" sz="quarter" idx="11"/>
          </p:nvPr>
        </p:nvSpPr>
        <p:spPr>
          <a:xfrm>
            <a:off x="7010400" y="612648"/>
            <a:ext cx="1767840" cy="457200"/>
          </a:xfrm>
        </p:spPr>
        <p:txBody>
          <a:bodyPr rtlCol="0"/>
          <a:lstStyle/>
          <a:p>
            <a:pPr rtl="0"/>
            <a:r>
              <a:rPr lang="ru-RU" noProof="0" dirty="0"/>
              <a:t>Добавить нижний колонтитул</a:t>
            </a:r>
          </a:p>
        </p:txBody>
      </p:sp>
      <p:sp>
        <p:nvSpPr>
          <p:cNvPr id="3" name="Дата 2"/>
          <p:cNvSpPr>
            <a:spLocks noGrp="1"/>
          </p:cNvSpPr>
          <p:nvPr>
            <p:ph type="dt" sz="half" idx="10"/>
          </p:nvPr>
        </p:nvSpPr>
        <p:spPr>
          <a:xfrm>
            <a:off x="8778240" y="612648"/>
            <a:ext cx="1276352" cy="457200"/>
          </a:xfrm>
        </p:spPr>
        <p:txBody>
          <a:bodyPr rtlCol="0"/>
          <a:lstStyle/>
          <a:p>
            <a:pPr rtl="0"/>
            <a:fld id="{EECA8964-BCD7-48B2-967A-E9549B1B3FAF}" type="datetime1">
              <a:rPr lang="ru-RU" noProof="0" smtClean="0"/>
              <a:t>27.10.2018</a:t>
            </a:fld>
            <a:endParaRPr lang="ru-RU" noProof="0" dirty="0"/>
          </a:p>
        </p:txBody>
      </p:sp>
      <p:sp>
        <p:nvSpPr>
          <p:cNvPr id="5" name="Номер слайда 4"/>
          <p:cNvSpPr>
            <a:spLocks noGrp="1"/>
          </p:cNvSpPr>
          <p:nvPr>
            <p:ph type="sldNum" sz="quarter" idx="12"/>
          </p:nvPr>
        </p:nvSpPr>
        <p:spPr>
          <a:xfrm>
            <a:off x="10899648" y="2272"/>
            <a:ext cx="1016000" cy="365760"/>
          </a:xfrm>
        </p:spPr>
        <p:txBody>
          <a:bodyPr rtlCol="0"/>
          <a:lstStyle/>
          <a:p>
            <a:pPr rtl="0"/>
            <a:fld id="{401CF334-2D5C-4859-84A6-CA7E6E43FAEB}" type="slidenum">
              <a:rPr lang="ru-RU" noProof="0" smtClean="0"/>
              <a:t>‹#›</a:t>
            </a:fld>
            <a:endParaRPr lang="ru-RU" noProof="0" dirty="0"/>
          </a:p>
        </p:txBody>
      </p:sp>
    </p:spTree>
    <p:extLst>
      <p:ext uri="{BB962C8B-B14F-4D97-AF65-F5344CB8AC3E}">
        <p14:creationId xmlns:p14="http://schemas.microsoft.com/office/powerpoint/2010/main" val="3821952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3" name="Нижний колонтитул 2"/>
          <p:cNvSpPr>
            <a:spLocks noGrp="1"/>
          </p:cNvSpPr>
          <p:nvPr>
            <p:ph type="ftr" sz="quarter" idx="11"/>
          </p:nvPr>
        </p:nvSpPr>
        <p:spPr/>
        <p:txBody>
          <a:bodyPr rtlCol="0"/>
          <a:lstStyle/>
          <a:p>
            <a:pPr rtl="0"/>
            <a:r>
              <a:rPr lang="ru-RU" noProof="0" dirty="0"/>
              <a:t>Добавить нижний колонтитул</a:t>
            </a:r>
          </a:p>
        </p:txBody>
      </p:sp>
      <p:sp>
        <p:nvSpPr>
          <p:cNvPr id="2" name="Дата 1"/>
          <p:cNvSpPr>
            <a:spLocks noGrp="1"/>
          </p:cNvSpPr>
          <p:nvPr>
            <p:ph type="dt" sz="half" idx="10"/>
          </p:nvPr>
        </p:nvSpPr>
        <p:spPr/>
        <p:txBody>
          <a:bodyPr rtlCol="0"/>
          <a:lstStyle/>
          <a:p>
            <a:pPr rtl="0"/>
            <a:fld id="{BE3535C2-B2EF-4104-9C48-606B316B146B}" type="datetime1">
              <a:rPr lang="ru-RU" noProof="0" smtClean="0"/>
              <a:t>27.10.2018</a:t>
            </a:fld>
            <a:endParaRPr lang="ru-RU" noProof="0" dirty="0"/>
          </a:p>
        </p:txBody>
      </p:sp>
      <p:sp>
        <p:nvSpPr>
          <p:cNvPr id="4" name="Номер слайда 3"/>
          <p:cNvSpPr>
            <a:spLocks noGrp="1"/>
          </p:cNvSpPr>
          <p:nvPr>
            <p:ph type="sldNum" sz="quarter" idx="12"/>
          </p:nvPr>
        </p:nvSpPr>
        <p:spPr/>
        <p:txBody>
          <a:bodyPr rtlCol="0"/>
          <a:lstStyle/>
          <a:p>
            <a:pPr rtl="0"/>
            <a:fld id="{401CF334-2D5C-4859-84A6-CA7E6E43FAEB}" type="slidenum">
              <a:rPr lang="ru-RU" noProof="0" smtClean="0"/>
              <a:t>‹#›</a:t>
            </a:fld>
            <a:endParaRPr lang="ru-RU" noProof="0" dirty="0"/>
          </a:p>
        </p:txBody>
      </p:sp>
    </p:spTree>
    <p:extLst>
      <p:ext uri="{BB962C8B-B14F-4D97-AF65-F5344CB8AC3E}">
        <p14:creationId xmlns:p14="http://schemas.microsoft.com/office/powerpoint/2010/main" val="1135695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7137995" y="1101970"/>
            <a:ext cx="4511040" cy="877824"/>
          </a:xfrm>
        </p:spPr>
        <p:txBody>
          <a:bodyPr rtlCol="0" anchor="b"/>
          <a:lstStyle>
            <a:lvl1pPr algn="l">
              <a:buNone/>
              <a:defRPr sz="1800" b="1"/>
            </a:lvl1pPr>
          </a:lstStyle>
          <a:p>
            <a:pPr rtl="0"/>
            <a:r>
              <a:rPr lang="ru-RU" noProof="0" dirty="0"/>
              <a:t>Образец заголовка</a:t>
            </a:r>
          </a:p>
        </p:txBody>
      </p:sp>
      <p:sp>
        <p:nvSpPr>
          <p:cNvPr id="4" name="Объект 3"/>
          <p:cNvSpPr>
            <a:spLocks noGrp="1"/>
          </p:cNvSpPr>
          <p:nvPr>
            <p:ph sz="half" idx="1"/>
          </p:nvPr>
        </p:nvSpPr>
        <p:spPr>
          <a:xfrm>
            <a:off x="203200" y="776287"/>
            <a:ext cx="6803136" cy="5805083"/>
          </a:xfrm>
        </p:spPr>
        <p:txBody>
          <a:bodyPr rtlCol="0"/>
          <a:lstStyle>
            <a:lvl1pPr>
              <a:defRPr sz="3200"/>
            </a:lvl1pPr>
            <a:lvl2pPr>
              <a:defRPr sz="2800"/>
            </a:lvl2pPr>
            <a:lvl3pPr>
              <a:defRPr sz="2400"/>
            </a:lvl3pPr>
            <a:lvl4pPr>
              <a:defRPr sz="2000"/>
            </a:lvl4pPr>
            <a:lvl5pPr>
              <a:defRPr sz="2000"/>
            </a:lvl5pPr>
          </a:lstStyle>
          <a:p>
            <a:pPr lvl="0" rtl="0" eaLnBrk="1" latinLnBrk="0" hangingPunct="1"/>
            <a:r>
              <a:rPr lang="ru-RU" noProof="0" smtClean="0"/>
              <a:t>Образец текста</a:t>
            </a:r>
          </a:p>
          <a:p>
            <a:pPr lvl="1" rtl="0" eaLnBrk="1" latinLnBrk="0" hangingPunct="1"/>
            <a:r>
              <a:rPr lang="ru-RU" noProof="0" smtClean="0"/>
              <a:t>Второй уровень</a:t>
            </a:r>
          </a:p>
          <a:p>
            <a:pPr lvl="2" rtl="0" eaLnBrk="1" latinLnBrk="0" hangingPunct="1"/>
            <a:r>
              <a:rPr lang="ru-RU" noProof="0" smtClean="0"/>
              <a:t>Третий уровень</a:t>
            </a:r>
          </a:p>
          <a:p>
            <a:pPr lvl="3" rtl="0" eaLnBrk="1" latinLnBrk="0" hangingPunct="1"/>
            <a:r>
              <a:rPr lang="ru-RU" noProof="0" smtClean="0"/>
              <a:t>Четвертый уровень</a:t>
            </a:r>
          </a:p>
          <a:p>
            <a:pPr lvl="4" rtl="0" eaLnBrk="1" latinLnBrk="0" hangingPunct="1"/>
            <a:r>
              <a:rPr lang="ru-RU" noProof="0" smtClean="0"/>
              <a:t>Пятый уровень</a:t>
            </a:r>
            <a:endParaRPr kumimoji="0" lang="ru-RU" noProof="0" dirty="0"/>
          </a:p>
        </p:txBody>
      </p:sp>
      <p:sp>
        <p:nvSpPr>
          <p:cNvPr id="3" name="Текст 2"/>
          <p:cNvSpPr>
            <a:spLocks noGrp="1"/>
          </p:cNvSpPr>
          <p:nvPr>
            <p:ph type="body" idx="2"/>
          </p:nvPr>
        </p:nvSpPr>
        <p:spPr>
          <a:xfrm>
            <a:off x="7137995" y="2010727"/>
            <a:ext cx="4511040" cy="4580573"/>
          </a:xfrm>
        </p:spPr>
        <p:txBody>
          <a:bodyPr rtlCol="0"/>
          <a:lstStyle>
            <a:lvl1pPr marL="9144" indent="0">
              <a:buNone/>
              <a:defRPr sz="1400"/>
            </a:lvl1pPr>
            <a:lvl2pPr>
              <a:buNone/>
              <a:defRPr sz="1200"/>
            </a:lvl2pPr>
            <a:lvl3pPr>
              <a:buNone/>
              <a:defRPr sz="1000"/>
            </a:lvl3pPr>
            <a:lvl4pPr>
              <a:buNone/>
              <a:defRPr sz="900"/>
            </a:lvl4pPr>
            <a:lvl5pPr>
              <a:buNone/>
              <a:defRPr sz="900"/>
            </a:lvl5pPr>
          </a:lstStyle>
          <a:p>
            <a:pPr lvl="0" rtl="0" eaLnBrk="1" latinLnBrk="0" hangingPunct="1"/>
            <a:r>
              <a:rPr lang="ru-RU" noProof="0" smtClean="0"/>
              <a:t>Образец текста</a:t>
            </a:r>
          </a:p>
        </p:txBody>
      </p:sp>
      <p:sp>
        <p:nvSpPr>
          <p:cNvPr id="6" name="Нижний колонтитул 5"/>
          <p:cNvSpPr>
            <a:spLocks noGrp="1"/>
          </p:cNvSpPr>
          <p:nvPr>
            <p:ph type="ftr" sz="quarter" idx="11"/>
          </p:nvPr>
        </p:nvSpPr>
        <p:spPr/>
        <p:txBody>
          <a:bodyPr rtlCol="0"/>
          <a:lstStyle/>
          <a:p>
            <a:pPr rtl="0"/>
            <a:r>
              <a:rPr lang="ru-RU" noProof="0" dirty="0"/>
              <a:t>Добавить нижний колонтитул</a:t>
            </a:r>
          </a:p>
        </p:txBody>
      </p:sp>
      <p:sp>
        <p:nvSpPr>
          <p:cNvPr id="5" name="Дата 4"/>
          <p:cNvSpPr>
            <a:spLocks noGrp="1"/>
          </p:cNvSpPr>
          <p:nvPr>
            <p:ph type="dt" sz="half" idx="10"/>
          </p:nvPr>
        </p:nvSpPr>
        <p:spPr/>
        <p:txBody>
          <a:bodyPr rtlCol="0"/>
          <a:lstStyle/>
          <a:p>
            <a:pPr rtl="0"/>
            <a:fld id="{FB4815B5-49EE-4409-8D96-597DB37C3774}" type="datetime1">
              <a:rPr lang="ru-RU" noProof="0" smtClean="0"/>
              <a:t>27.10.2018</a:t>
            </a:fld>
            <a:endParaRPr lang="ru-RU" noProof="0" dirty="0"/>
          </a:p>
        </p:txBody>
      </p:sp>
      <p:sp>
        <p:nvSpPr>
          <p:cNvPr id="7" name="Номер слайда 6"/>
          <p:cNvSpPr>
            <a:spLocks noGrp="1"/>
          </p:cNvSpPr>
          <p:nvPr>
            <p:ph type="sldNum" sz="quarter" idx="12"/>
          </p:nvPr>
        </p:nvSpPr>
        <p:spPr/>
        <p:txBody>
          <a:bodyPr rtlCol="0"/>
          <a:lstStyle/>
          <a:p>
            <a:pPr rtl="0"/>
            <a:fld id="{401CF334-2D5C-4859-84A6-CA7E6E43FAEB}" type="slidenum">
              <a:rPr lang="ru-RU" noProof="0" smtClean="0"/>
              <a:t>‹#›</a:t>
            </a:fld>
            <a:endParaRPr lang="ru-RU" noProof="0" dirty="0"/>
          </a:p>
        </p:txBody>
      </p:sp>
    </p:spTree>
    <p:extLst>
      <p:ext uri="{BB962C8B-B14F-4D97-AF65-F5344CB8AC3E}">
        <p14:creationId xmlns:p14="http://schemas.microsoft.com/office/powerpoint/2010/main" val="498685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53913" y="1109161"/>
            <a:ext cx="782404" cy="4681637"/>
          </a:xfrm>
        </p:spPr>
        <p:txBody>
          <a:bodyPr vert="vert270" lIns="45720" tIns="0" rIns="45720" rtlCol="0" anchor="t"/>
          <a:lstStyle>
            <a:lvl1pPr algn="ctr">
              <a:buNone/>
              <a:defRPr sz="2000" b="1"/>
            </a:lvl1pPr>
          </a:lstStyle>
          <a:p>
            <a:pPr rtl="0"/>
            <a:r>
              <a:rPr lang="ru-RU" noProof="0" smtClean="0"/>
              <a:t>Образец заголовка</a:t>
            </a:r>
            <a:endParaRPr lang="ru-RU" noProof="0" dirty="0"/>
          </a:p>
        </p:txBody>
      </p:sp>
      <p:sp>
        <p:nvSpPr>
          <p:cNvPr id="3" name="Рисунок 2" descr="Пустой заполнитель, вместо которого можно добавить изображение. Щелкните заполнитель и выберите изображение, которое необходимо добавить"/>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rtlCol="0"/>
          <a:lstStyle>
            <a:lvl1pPr marL="0" indent="0">
              <a:buNone/>
              <a:defRPr sz="3200"/>
            </a:lvl1pPr>
          </a:lstStyle>
          <a:p>
            <a:pPr rtl="0"/>
            <a:r>
              <a:rPr lang="ru-RU" noProof="0" smtClean="0"/>
              <a:t>Вставка рисунка</a:t>
            </a:r>
            <a:endParaRPr kumimoji="0" lang="ru-RU" noProof="0" dirty="0"/>
          </a:p>
        </p:txBody>
      </p:sp>
      <p:sp>
        <p:nvSpPr>
          <p:cNvPr id="4" name="Текст 3"/>
          <p:cNvSpPr>
            <a:spLocks noGrp="1"/>
          </p:cNvSpPr>
          <p:nvPr>
            <p:ph type="body" sz="half" idx="2"/>
          </p:nvPr>
        </p:nvSpPr>
        <p:spPr>
          <a:xfrm>
            <a:off x="8117924" y="3274309"/>
            <a:ext cx="3454400" cy="2516489"/>
          </a:xfrm>
        </p:spPr>
        <p:txBody>
          <a:bodyPr lIns="0" tIns="0" rIns="45720" rtlCol="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rtl="0" eaLnBrk="1" latinLnBrk="0" hangingPunct="1"/>
            <a:r>
              <a:rPr lang="ru-RU" noProof="0" smtClean="0"/>
              <a:t>Образец текста</a:t>
            </a:r>
          </a:p>
        </p:txBody>
      </p:sp>
      <p:sp>
        <p:nvSpPr>
          <p:cNvPr id="6" name="Нижний колонтитул 5"/>
          <p:cNvSpPr>
            <a:spLocks noGrp="1"/>
          </p:cNvSpPr>
          <p:nvPr>
            <p:ph type="ftr" sz="quarter" idx="11"/>
          </p:nvPr>
        </p:nvSpPr>
        <p:spPr/>
        <p:txBody>
          <a:bodyPr rtlCol="0"/>
          <a:lstStyle/>
          <a:p>
            <a:pPr rtl="0"/>
            <a:r>
              <a:rPr lang="ru-RU" noProof="0" dirty="0"/>
              <a:t>Добавить нижний колонтитул</a:t>
            </a:r>
          </a:p>
        </p:txBody>
      </p:sp>
      <p:sp>
        <p:nvSpPr>
          <p:cNvPr id="5" name="Дата 4"/>
          <p:cNvSpPr>
            <a:spLocks noGrp="1"/>
          </p:cNvSpPr>
          <p:nvPr>
            <p:ph type="dt" sz="half" idx="10"/>
          </p:nvPr>
        </p:nvSpPr>
        <p:spPr/>
        <p:txBody>
          <a:bodyPr rtlCol="0"/>
          <a:lstStyle/>
          <a:p>
            <a:pPr rtl="0"/>
            <a:fld id="{FBF63D60-A6C3-42B2-A665-7C3223AC9F32}" type="datetime1">
              <a:rPr lang="ru-RU" noProof="0" smtClean="0"/>
              <a:t>27.10.2018</a:t>
            </a:fld>
            <a:endParaRPr lang="ru-RU" noProof="0" dirty="0"/>
          </a:p>
        </p:txBody>
      </p:sp>
      <p:sp>
        <p:nvSpPr>
          <p:cNvPr id="7" name="Номер слайда 6"/>
          <p:cNvSpPr>
            <a:spLocks noGrp="1"/>
          </p:cNvSpPr>
          <p:nvPr>
            <p:ph type="sldNum" sz="quarter" idx="12"/>
          </p:nvPr>
        </p:nvSpPr>
        <p:spPr/>
        <p:txBody>
          <a:bodyPr rtlCol="0"/>
          <a:lstStyle/>
          <a:p>
            <a:pPr rtl="0"/>
            <a:fld id="{401CF334-2D5C-4859-84A6-CA7E6E43FAEB}" type="slidenum">
              <a:rPr lang="ru-RU" noProof="0" smtClean="0"/>
              <a:t>‹#›</a:t>
            </a:fld>
            <a:endParaRPr lang="ru-RU" noProof="0" dirty="0"/>
          </a:p>
        </p:txBody>
      </p:sp>
    </p:spTree>
    <p:extLst>
      <p:ext uri="{BB962C8B-B14F-4D97-AF65-F5344CB8AC3E}">
        <p14:creationId xmlns:p14="http://schemas.microsoft.com/office/powerpoint/2010/main" val="1883619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p:nvSpPr>
          <p:cNvPr id="29" name="Прямоугольник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p:nvSpPr>
          <p:cNvPr id="30" name="Прямоугольник 29"/>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p:nvSpPr>
          <p:cNvPr id="31" name="Прямоугольник 30"/>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p:nvSpPr>
          <p:cNvPr id="32" name="Прямоугольник 31"/>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useBgFill="1">
        <p:nvSpPr>
          <p:cNvPr id="33" name="Скругленный прямоугольник 32"/>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useBgFill="1">
        <p:nvSpPr>
          <p:cNvPr id="34" name="Скругленный прямоугольник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p:nvSpPr>
          <p:cNvPr id="35" name="Прямоугольник 34"/>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p:nvSpPr>
          <p:cNvPr id="36" name="Прямоугольник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p:nvSpPr>
          <p:cNvPr id="37" name="Прямоугольник 36"/>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p:nvSpPr>
          <p:cNvPr id="38" name="Прямоугольник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p:nvSpPr>
          <p:cNvPr id="39" name="Прямоугольник 38"/>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p:nvSpPr>
          <p:cNvPr id="40" name="Прямоугольник 39"/>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rtl="0" eaLnBrk="1" latinLnBrk="0" hangingPunct="1"/>
            <a:endParaRPr kumimoji="0" lang="ru-RU" sz="1800" noProof="0" dirty="0"/>
          </a:p>
        </p:txBody>
      </p:sp>
      <p:sp>
        <p:nvSpPr>
          <p:cNvPr id="22" name="Заголовок 21"/>
          <p:cNvSpPr>
            <a:spLocks noGrp="1"/>
          </p:cNvSpPr>
          <p:nvPr>
            <p:ph type="title"/>
          </p:nvPr>
        </p:nvSpPr>
        <p:spPr>
          <a:xfrm>
            <a:off x="609600" y="1143000"/>
            <a:ext cx="10972800" cy="1066800"/>
          </a:xfrm>
          <a:prstGeom prst="rect">
            <a:avLst/>
          </a:prstGeom>
        </p:spPr>
        <p:txBody>
          <a:bodyPr vert="horz" rtlCol="0" anchor="ctr">
            <a:normAutofit/>
          </a:bodyPr>
          <a:lstStyle/>
          <a:p>
            <a:pPr rtl="0"/>
            <a:r>
              <a:rPr lang="ru-RU" noProof="0" dirty="0"/>
              <a:t>Образец заголовка</a:t>
            </a:r>
          </a:p>
        </p:txBody>
      </p:sp>
      <p:sp>
        <p:nvSpPr>
          <p:cNvPr id="13" name="Текст 12"/>
          <p:cNvSpPr>
            <a:spLocks noGrp="1"/>
          </p:cNvSpPr>
          <p:nvPr>
            <p:ph type="body" idx="1"/>
          </p:nvPr>
        </p:nvSpPr>
        <p:spPr>
          <a:xfrm>
            <a:off x="609600" y="2249424"/>
            <a:ext cx="10972800" cy="4325112"/>
          </a:xfrm>
          <a:prstGeom prst="rect">
            <a:avLst/>
          </a:prstGeom>
        </p:spPr>
        <p:txBody>
          <a:bodyPr vert="horz" rtlCol="0">
            <a:normAutofit/>
          </a:bodyPr>
          <a:lstStyle/>
          <a:p>
            <a:pPr lvl="0" rtl="0"/>
            <a:r>
              <a:rPr lang="ru-RU" noProof="0" dirty="0"/>
              <a:t>Образец текста</a:t>
            </a:r>
          </a:p>
          <a:p>
            <a:pPr lvl="1" rtl="0"/>
            <a:r>
              <a:rPr lang="ru-RU" noProof="0" dirty="0"/>
              <a:t>Второй уровень</a:t>
            </a:r>
          </a:p>
          <a:p>
            <a:pPr lvl="2" rtl="0"/>
            <a:r>
              <a:rPr lang="ru-RU" noProof="0" dirty="0"/>
              <a:t>Третий уровень</a:t>
            </a:r>
          </a:p>
          <a:p>
            <a:pPr lvl="3" rtl="0"/>
            <a:r>
              <a:rPr lang="ru-RU" noProof="0" dirty="0"/>
              <a:t>Четвертый уровень</a:t>
            </a:r>
          </a:p>
          <a:p>
            <a:pPr lvl="4" rtl="0"/>
            <a:r>
              <a:rPr lang="ru-RU" noProof="0" dirty="0"/>
              <a:t>Пятый уровень</a:t>
            </a:r>
          </a:p>
        </p:txBody>
      </p:sp>
      <p:sp>
        <p:nvSpPr>
          <p:cNvPr id="3" name="Нижний колонтитул 2"/>
          <p:cNvSpPr>
            <a:spLocks noGrp="1"/>
          </p:cNvSpPr>
          <p:nvPr>
            <p:ph type="ftr" sz="quarter" idx="3"/>
          </p:nvPr>
        </p:nvSpPr>
        <p:spPr>
          <a:xfrm>
            <a:off x="7010400" y="612648"/>
            <a:ext cx="1767840" cy="457200"/>
          </a:xfrm>
          <a:prstGeom prst="rect">
            <a:avLst/>
          </a:prstGeom>
        </p:spPr>
        <p:txBody>
          <a:bodyPr vert="horz" rtlCol="0"/>
          <a:lstStyle>
            <a:lvl1pPr algn="r" eaLnBrk="1" latinLnBrk="0" hangingPunct="1">
              <a:defRPr kumimoji="0" sz="1100">
                <a:solidFill>
                  <a:schemeClr val="accent2">
                    <a:lumMod val="75000"/>
                  </a:schemeClr>
                </a:solidFill>
              </a:defRPr>
            </a:lvl1pPr>
          </a:lstStyle>
          <a:p>
            <a:pPr rtl="0"/>
            <a:r>
              <a:rPr lang="ru-RU" noProof="0" dirty="0"/>
              <a:t>Добавить нижний колонтитул</a:t>
            </a:r>
          </a:p>
        </p:txBody>
      </p:sp>
      <p:sp>
        <p:nvSpPr>
          <p:cNvPr id="14" name="Дата 13"/>
          <p:cNvSpPr>
            <a:spLocks noGrp="1"/>
          </p:cNvSpPr>
          <p:nvPr>
            <p:ph type="dt" sz="half" idx="2"/>
          </p:nvPr>
        </p:nvSpPr>
        <p:spPr>
          <a:xfrm>
            <a:off x="8782048" y="612648"/>
            <a:ext cx="1276352" cy="457200"/>
          </a:xfrm>
          <a:prstGeom prst="rect">
            <a:avLst/>
          </a:prstGeom>
        </p:spPr>
        <p:txBody>
          <a:bodyPr vert="horz" rtlCol="0"/>
          <a:lstStyle>
            <a:lvl1pPr algn="l" eaLnBrk="1" latinLnBrk="0" hangingPunct="1">
              <a:defRPr kumimoji="0" sz="1100">
                <a:solidFill>
                  <a:schemeClr val="accent2">
                    <a:lumMod val="75000"/>
                  </a:schemeClr>
                </a:solidFill>
              </a:defRPr>
            </a:lvl1pPr>
          </a:lstStyle>
          <a:p>
            <a:pPr rtl="0"/>
            <a:fld id="{35CBDD5E-8A13-4AF5-A432-3F54E99FF3AF}" type="datetime1">
              <a:rPr lang="ru-RU" noProof="0" smtClean="0"/>
              <a:t>27.10.2018</a:t>
            </a:fld>
            <a:endParaRPr lang="ru-RU" noProof="0" dirty="0"/>
          </a:p>
        </p:txBody>
      </p:sp>
      <p:sp>
        <p:nvSpPr>
          <p:cNvPr id="23" name="Номер слайда 22"/>
          <p:cNvSpPr>
            <a:spLocks noGrp="1"/>
          </p:cNvSpPr>
          <p:nvPr>
            <p:ph type="sldNum" sz="quarter" idx="4"/>
          </p:nvPr>
        </p:nvSpPr>
        <p:spPr>
          <a:xfrm>
            <a:off x="10899648" y="2272"/>
            <a:ext cx="1016000" cy="365760"/>
          </a:xfrm>
          <a:prstGeom prst="rect">
            <a:avLst/>
          </a:prstGeom>
        </p:spPr>
        <p:txBody>
          <a:bodyPr vert="horz" rtlCol="0" anchor="b"/>
          <a:lstStyle>
            <a:lvl1pPr algn="r" eaLnBrk="1" latinLnBrk="0" hangingPunct="1">
              <a:defRPr kumimoji="0" sz="1800">
                <a:solidFill>
                  <a:srgbClr val="FFFFFF"/>
                </a:solidFill>
              </a:defRPr>
            </a:lvl1pPr>
          </a:lstStyle>
          <a:p>
            <a:pPr rtl="0"/>
            <a:fld id="{401CF334-2D5C-4859-84A6-CA7E6E43FAEB}" type="slidenum">
              <a:rPr lang="ru-RU" noProof="0" smtClean="0"/>
              <a:t>‹#›</a:t>
            </a:fld>
            <a:endParaRPr lang="ru-RU" noProof="0" dirty="0"/>
          </a:p>
        </p:txBody>
      </p:sp>
    </p:spTree>
    <p:extLst>
      <p:ext uri="{BB962C8B-B14F-4D97-AF65-F5344CB8AC3E}">
        <p14:creationId xmlns:p14="http://schemas.microsoft.com/office/powerpoint/2010/main" val="213217172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lumMod val="75000"/>
          </a:schemeClr>
        </a:buClr>
        <a:buFont typeface="Georgia"/>
        <a:buChar char="•"/>
        <a:defRPr kumimoji="0" sz="2800" kern="1200">
          <a:solidFill>
            <a:schemeClr val="tx2"/>
          </a:solidFill>
          <a:latin typeface="+mn-lt"/>
          <a:ea typeface="+mn-ea"/>
          <a:cs typeface="+mn-cs"/>
        </a:defRPr>
      </a:lvl1pPr>
      <a:lvl2pPr marL="658368" indent="-246888" algn="l" rtl="0" eaLnBrk="1" latinLnBrk="0" hangingPunct="1">
        <a:spcBef>
          <a:spcPts val="300"/>
        </a:spcBef>
        <a:buClr>
          <a:schemeClr val="accent2">
            <a:lumMod val="75000"/>
          </a:schemeClr>
        </a:buClr>
        <a:buFont typeface="Georgia"/>
        <a:buChar char="▫"/>
        <a:defRPr kumimoji="0" sz="2600" kern="1200">
          <a:solidFill>
            <a:schemeClr val="tx2"/>
          </a:solidFill>
          <a:latin typeface="+mn-lt"/>
          <a:ea typeface="+mn-ea"/>
          <a:cs typeface="+mn-cs"/>
        </a:defRPr>
      </a:lvl2pPr>
      <a:lvl3pPr marL="923544" indent="-219456" algn="l" rtl="0" eaLnBrk="1" latinLnBrk="0" hangingPunct="1">
        <a:spcBef>
          <a:spcPts val="300"/>
        </a:spcBef>
        <a:buClr>
          <a:schemeClr val="accent1">
            <a:lumMod val="50000"/>
          </a:schemeClr>
        </a:buClr>
        <a:buFont typeface="Wingdings 2" panose="05020102010507070707" pitchFamily="18" charset="2"/>
        <a:buChar char=""/>
        <a:defRPr kumimoji="0" sz="2400" kern="1200">
          <a:solidFill>
            <a:schemeClr val="tx2"/>
          </a:solidFill>
          <a:latin typeface="+mn-lt"/>
          <a:ea typeface="+mn-ea"/>
          <a:cs typeface="+mn-cs"/>
        </a:defRPr>
      </a:lvl3pPr>
      <a:lvl4pPr marL="1179576" indent="-201168" algn="l" rtl="0" eaLnBrk="1" latinLnBrk="0" hangingPunct="1">
        <a:spcBef>
          <a:spcPts val="300"/>
        </a:spcBef>
        <a:buClr>
          <a:schemeClr val="accent1">
            <a:lumMod val="50000"/>
          </a:schemeClr>
        </a:buClr>
        <a:buFont typeface="Wingdings 2" panose="05020102010507070707" pitchFamily="18" charset="2"/>
        <a:buChar char=""/>
        <a:defRPr kumimoji="0" sz="2200" kern="1200">
          <a:solidFill>
            <a:schemeClr val="tx2"/>
          </a:solidFill>
          <a:latin typeface="+mn-lt"/>
          <a:ea typeface="+mn-ea"/>
          <a:cs typeface="+mn-cs"/>
        </a:defRPr>
      </a:lvl4pPr>
      <a:lvl5pPr marL="1389888" indent="-182880" algn="l" rtl="0" eaLnBrk="1" latinLnBrk="0" hangingPunct="1">
        <a:spcBef>
          <a:spcPts val="300"/>
        </a:spcBef>
        <a:buClr>
          <a:schemeClr val="accent1">
            <a:lumMod val="50000"/>
          </a:schemeClr>
        </a:buClr>
        <a:buFont typeface="Wingdings 2" panose="05020102010507070707" pitchFamily="18" charset="2"/>
        <a:buChar char=""/>
        <a:defRPr kumimoji="0" sz="2000" kern="1200">
          <a:solidFill>
            <a:schemeClr val="tx2"/>
          </a:solidFill>
          <a:latin typeface="+mn-lt"/>
          <a:ea typeface="+mn-ea"/>
          <a:cs typeface="+mn-cs"/>
        </a:defRPr>
      </a:lvl5pPr>
      <a:lvl6pPr marL="1609344" indent="-182880" algn="l" rtl="0" eaLnBrk="1" latinLnBrk="0" hangingPunct="1">
        <a:spcBef>
          <a:spcPts val="300"/>
        </a:spcBef>
        <a:buClr>
          <a:schemeClr val="accent1">
            <a:lumMod val="50000"/>
          </a:schemeClr>
        </a:buClr>
        <a:buFont typeface="Wingdings 2" panose="05020102010507070707" pitchFamily="18" charset="2"/>
        <a:buChar char=""/>
        <a:defRPr kumimoji="0" sz="1800" kern="1200">
          <a:solidFill>
            <a:schemeClr val="tx2"/>
          </a:solidFill>
          <a:latin typeface="+mn-lt"/>
          <a:ea typeface="+mn-ea"/>
          <a:cs typeface="+mn-cs"/>
        </a:defRPr>
      </a:lvl6pPr>
      <a:lvl7pPr marL="1828800" indent="-182880" algn="l" rtl="0" eaLnBrk="1" latinLnBrk="0" hangingPunct="1">
        <a:spcBef>
          <a:spcPts val="300"/>
        </a:spcBef>
        <a:buClr>
          <a:schemeClr val="accent1">
            <a:lumMod val="50000"/>
          </a:schemeClr>
        </a:buClr>
        <a:buFont typeface="Wingdings 2" panose="05020102010507070707" pitchFamily="18" charset="2"/>
        <a:buChar char=""/>
        <a:defRPr kumimoji="0" sz="1600" kern="1200">
          <a:solidFill>
            <a:schemeClr val="tx2"/>
          </a:solidFill>
          <a:latin typeface="+mn-lt"/>
          <a:ea typeface="+mn-ea"/>
          <a:cs typeface="+mn-cs"/>
        </a:defRPr>
      </a:lvl7pPr>
      <a:lvl8pPr marL="2029968" indent="-182880" algn="l" rtl="0" eaLnBrk="1" latinLnBrk="0" hangingPunct="1">
        <a:spcBef>
          <a:spcPts val="300"/>
        </a:spcBef>
        <a:buClr>
          <a:schemeClr val="accent1">
            <a:lumMod val="50000"/>
          </a:schemeClr>
        </a:buClr>
        <a:buFont typeface="Wingdings 2" panose="05020102010507070707" pitchFamily="18" charset="2"/>
        <a:buChar char=""/>
        <a:defRPr kumimoji="0" sz="1500" kern="1200">
          <a:solidFill>
            <a:schemeClr val="tx2"/>
          </a:solidFill>
          <a:latin typeface="+mn-lt"/>
          <a:ea typeface="+mn-ea"/>
          <a:cs typeface="+mn-cs"/>
        </a:defRPr>
      </a:lvl8pPr>
      <a:lvl9pPr marL="2240280" indent="-182880" algn="l" rtl="0" eaLnBrk="1" latinLnBrk="0" hangingPunct="1">
        <a:spcBef>
          <a:spcPts val="300"/>
        </a:spcBef>
        <a:buClr>
          <a:schemeClr val="accent1">
            <a:lumMod val="50000"/>
          </a:schemeClr>
        </a:buClr>
        <a:buFont typeface="Wingdings 2" panose="05020102010507070707" pitchFamily="18" charset="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orient="horz" pos="4152"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09600" y="2195826"/>
            <a:ext cx="11277600" cy="1470025"/>
          </a:xfrm>
        </p:spPr>
        <p:txBody>
          <a:bodyPr rtlCol="0"/>
          <a:lstStyle/>
          <a:p>
            <a:r>
              <a:rPr lang="ru-RU" dirty="0"/>
              <a:t> </a:t>
            </a:r>
            <a:r>
              <a:rPr lang="ru-RU" dirty="0" smtClean="0"/>
              <a:t>СХЕМА/ОНТОЛОГИЯ ИНЖЕНЕРНОГО ПРОЕКТА</a:t>
            </a:r>
            <a:endParaRPr lang="ru-RU" dirty="0"/>
          </a:p>
        </p:txBody>
      </p:sp>
    </p:spTree>
    <p:extLst>
      <p:ext uri="{BB962C8B-B14F-4D97-AF65-F5344CB8AC3E}">
        <p14:creationId xmlns:p14="http://schemas.microsoft.com/office/powerpoint/2010/main" val="706305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21217" y="1347559"/>
            <a:ext cx="11178862" cy="2308324"/>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Для того, чтобы обсуждать, как устроено мышление системного инженера, нам нужно </a:t>
            </a:r>
            <a:r>
              <a:rPr lang="ru-RU" sz="2400" dirty="0" err="1">
                <a:latin typeface="Times New Roman" panose="02020603050405020304" pitchFamily="18" charset="0"/>
                <a:cs typeface="Times New Roman" panose="02020603050405020304" pitchFamily="18" charset="0"/>
              </a:rPr>
              <a:t>схемно</a:t>
            </a:r>
            <a:r>
              <a:rPr lang="ru-RU" sz="2400" dirty="0">
                <a:latin typeface="Times New Roman" panose="02020603050405020304" pitchFamily="18" charset="0"/>
                <a:cs typeface="Times New Roman" panose="02020603050405020304" pitchFamily="18" charset="0"/>
              </a:rPr>
              <a:t>/онтологически задать “теорию”, способ компактного описания того, что происходит в инженерных проектах: ввести основные понятия, которые должны присутствовать в нашем мышлении в каждом инженерном проекте. После этого мы получим способ обсуждать происходящее в разных проектах, используя эти основные понятия.</a:t>
            </a:r>
          </a:p>
        </p:txBody>
      </p:sp>
    </p:spTree>
    <p:extLst>
      <p:ext uri="{BB962C8B-B14F-4D97-AF65-F5344CB8AC3E}">
        <p14:creationId xmlns:p14="http://schemas.microsoft.com/office/powerpoint/2010/main" val="380427252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21217" y="1347559"/>
            <a:ext cx="11178862" cy="4154984"/>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Описанием хода инженерной разработки (</a:t>
            </a:r>
            <a:r>
              <a:rPr lang="ru-RU" sz="2400" dirty="0" err="1">
                <a:latin typeface="Times New Roman" panose="02020603050405020304" pitchFamily="18" charset="0"/>
                <a:cs typeface="Times New Roman" panose="02020603050405020304" pitchFamily="18" charset="0"/>
              </a:rPr>
              <a:t>development</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process</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engineering</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methodology</a:t>
            </a:r>
            <a:r>
              <a:rPr lang="ru-RU" sz="2400" dirty="0">
                <a:latin typeface="Times New Roman" panose="02020603050405020304" pitchFamily="18" charset="0"/>
                <a:cs typeface="Times New Roman" panose="02020603050405020304" pitchFamily="18" charset="0"/>
              </a:rPr>
              <a:t>) занимаются в рамках дисциплины </a:t>
            </a:r>
            <a:r>
              <a:rPr lang="ru-RU" sz="2400" dirty="0" smtClean="0">
                <a:latin typeface="Times New Roman" panose="02020603050405020304" pitchFamily="18" charset="0"/>
                <a:cs typeface="Times New Roman" panose="02020603050405020304" pitchFamily="18" charset="0"/>
              </a:rPr>
              <a:t>«ситуационная </a:t>
            </a:r>
            <a:r>
              <a:rPr lang="ru-RU" sz="2400" dirty="0">
                <a:latin typeface="Times New Roman" panose="02020603050405020304" pitchFamily="18" charset="0"/>
                <a:cs typeface="Times New Roman" panose="02020603050405020304" pitchFamily="18" charset="0"/>
              </a:rPr>
              <a:t>инженерия </a:t>
            </a:r>
            <a:r>
              <a:rPr lang="ru-RU" sz="2400" dirty="0" smtClean="0">
                <a:latin typeface="Times New Roman" panose="02020603050405020304" pitchFamily="18" charset="0"/>
                <a:cs typeface="Times New Roman" panose="02020603050405020304" pitchFamily="18" charset="0"/>
              </a:rPr>
              <a:t>методов» </a:t>
            </a:r>
            <a:r>
              <a:rPr lang="ru-RU" sz="2400" dirty="0">
                <a:latin typeface="Times New Roman" panose="02020603050405020304" pitchFamily="18" charset="0"/>
                <a:cs typeface="Times New Roman" panose="02020603050405020304" pitchFamily="18" charset="0"/>
              </a:rPr>
              <a:t>(</a:t>
            </a:r>
            <a:r>
              <a:rPr lang="ru-RU" sz="2400" dirty="0" err="1">
                <a:latin typeface="Times New Roman" panose="02020603050405020304" pitchFamily="18" charset="0"/>
                <a:cs typeface="Times New Roman" panose="02020603050405020304" pitchFamily="18" charset="0"/>
              </a:rPr>
              <a:t>situational</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method</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engineering</a:t>
            </a:r>
            <a:r>
              <a:rPr lang="ru-RU" sz="2400" dirty="0">
                <a:latin typeface="Times New Roman" panose="02020603050405020304" pitchFamily="18" charset="0"/>
                <a:cs typeface="Times New Roman" panose="02020603050405020304" pitchFamily="18" charset="0"/>
              </a:rPr>
              <a:t>). Она была основана в начале 80-х годов идеологами объект-ориентированного движения в программной инженерии, которые задали два основных структурированных (ибо неструктурированные в форме </a:t>
            </a:r>
            <a:r>
              <a:rPr lang="ru-RU" sz="2400" dirty="0" smtClean="0">
                <a:latin typeface="Times New Roman" panose="02020603050405020304" pitchFamily="18" charset="0"/>
                <a:cs typeface="Times New Roman" panose="02020603050405020304" pitchFamily="18" charset="0"/>
              </a:rPr>
              <a:t>«просто </a:t>
            </a:r>
            <a:r>
              <a:rPr lang="ru-RU" sz="2400" dirty="0">
                <a:latin typeface="Times New Roman" panose="02020603050405020304" pitchFamily="18" charset="0"/>
                <a:cs typeface="Times New Roman" panose="02020603050405020304" pitchFamily="18" charset="0"/>
              </a:rPr>
              <a:t>текста на естественном </a:t>
            </a:r>
            <a:r>
              <a:rPr lang="ru-RU" sz="2400" dirty="0" smtClean="0">
                <a:latin typeface="Times New Roman" panose="02020603050405020304" pitchFamily="18" charset="0"/>
                <a:cs typeface="Times New Roman" panose="02020603050405020304" pitchFamily="18" charset="0"/>
              </a:rPr>
              <a:t>языке» </a:t>
            </a:r>
            <a:r>
              <a:rPr lang="ru-RU" sz="2400" dirty="0">
                <a:latin typeface="Times New Roman" panose="02020603050405020304" pitchFamily="18" charset="0"/>
                <a:cs typeface="Times New Roman" panose="02020603050405020304" pitchFamily="18" charset="0"/>
              </a:rPr>
              <a:t>никто не отменял) вида описания своих способов работы</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использование «языков паттернов» </a:t>
            </a:r>
            <a:r>
              <a:rPr lang="ru-RU" sz="2400" dirty="0">
                <a:latin typeface="Times New Roman" panose="02020603050405020304" pitchFamily="18" charset="0"/>
                <a:cs typeface="Times New Roman" panose="02020603050405020304" pitchFamily="18" charset="0"/>
              </a:rPr>
              <a:t>(ищутся некоторые </a:t>
            </a:r>
            <a:r>
              <a:rPr lang="ru-RU" sz="2400" dirty="0" smtClean="0">
                <a:latin typeface="Times New Roman" panose="02020603050405020304" pitchFamily="18" charset="0"/>
                <a:cs typeface="Times New Roman" panose="02020603050405020304" pitchFamily="18" charset="0"/>
              </a:rPr>
              <a:t>«паттерны» </a:t>
            </a:r>
            <a:r>
              <a:rPr lang="ru-RU" sz="2400" dirty="0">
                <a:latin typeface="Times New Roman" panose="02020603050405020304" pitchFamily="18" charset="0"/>
                <a:cs typeface="Times New Roman" panose="02020603050405020304" pitchFamily="18" charset="0"/>
              </a:rPr>
              <a:t>—</a:t>
            </a:r>
          </a:p>
          <a:p>
            <a:r>
              <a:rPr lang="ru-RU" sz="2400" dirty="0">
                <a:latin typeface="Times New Roman" panose="02020603050405020304" pitchFamily="18" charset="0"/>
                <a:cs typeface="Times New Roman" panose="02020603050405020304" pitchFamily="18" charset="0"/>
              </a:rPr>
              <a:t>неформально определяемые способы решения задач, при этом каждый</a:t>
            </a:r>
          </a:p>
          <a:p>
            <a:r>
              <a:rPr lang="ru-RU" sz="2400" dirty="0">
                <a:latin typeface="Times New Roman" panose="02020603050405020304" pitchFamily="18" charset="0"/>
                <a:cs typeface="Times New Roman" panose="02020603050405020304" pitchFamily="18" charset="0"/>
              </a:rPr>
              <a:t>паттерн описывается по заранее известному шаблону, в который обычно</a:t>
            </a:r>
          </a:p>
          <a:p>
            <a:r>
              <a:rPr lang="ru-RU" sz="2400" dirty="0">
                <a:latin typeface="Times New Roman" panose="02020603050405020304" pitchFamily="18" charset="0"/>
                <a:cs typeface="Times New Roman" panose="02020603050405020304" pitchFamily="18" charset="0"/>
              </a:rPr>
              <a:t>входит описание проблемы и типовой способ её решения). </a:t>
            </a:r>
          </a:p>
        </p:txBody>
      </p:sp>
    </p:spTree>
    <p:extLst>
      <p:ext uri="{BB962C8B-B14F-4D97-AF65-F5344CB8AC3E}">
        <p14:creationId xmlns:p14="http://schemas.microsoft.com/office/powerpoint/2010/main" val="42911958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21217" y="1347559"/>
            <a:ext cx="11178862" cy="3046988"/>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Паттерны </a:t>
            </a:r>
            <a:r>
              <a:rPr lang="ru-RU" sz="2400" dirty="0" smtClean="0">
                <a:latin typeface="Times New Roman" panose="02020603050405020304" pitchFamily="18" charset="0"/>
                <a:cs typeface="Times New Roman" panose="02020603050405020304" pitchFamily="18" charset="0"/>
              </a:rPr>
              <a:t>— это </a:t>
            </a:r>
            <a:r>
              <a:rPr lang="ru-RU" sz="2400" dirty="0">
                <a:latin typeface="Times New Roman" panose="02020603050405020304" pitchFamily="18" charset="0"/>
                <a:cs typeface="Times New Roman" panose="02020603050405020304" pitchFamily="18" charset="0"/>
              </a:rPr>
              <a:t>чистой воды эвристики, никаких попыток выйти на какие-то более-менее формальные “языки паттернов” не делалось. Само слово “язык” в словосочетании “язык паттернов” используется неформально (просто чтобы указать на то, что в проекте используются разные паттерны в разных сочетаниях, как слова из какого-то языка).</a:t>
            </a:r>
          </a:p>
          <a:p>
            <a:r>
              <a:rPr lang="ru-RU" sz="2400" dirty="0" smtClean="0">
                <a:latin typeface="Times New Roman" panose="02020603050405020304" pitchFamily="18" charset="0"/>
                <a:cs typeface="Times New Roman" panose="02020603050405020304" pitchFamily="18" charset="0"/>
              </a:rPr>
              <a:t>ситуационную </a:t>
            </a:r>
            <a:r>
              <a:rPr lang="ru-RU" sz="2400" dirty="0">
                <a:latin typeface="Times New Roman" panose="02020603050405020304" pitchFamily="18" charset="0"/>
                <a:cs typeface="Times New Roman" panose="02020603050405020304" pitchFamily="18" charset="0"/>
              </a:rPr>
              <a:t>инженерию методов, как дисциплину. Стандарты описания метода в такой дисциплине обычно представляет собой “мета-модель”:</a:t>
            </a:r>
          </a:p>
          <a:p>
            <a:r>
              <a:rPr lang="ru-RU" sz="2400" dirty="0">
                <a:latin typeface="Times New Roman" panose="02020603050405020304" pitchFamily="18" charset="0"/>
                <a:cs typeface="Times New Roman" panose="02020603050405020304" pitchFamily="18" charset="0"/>
              </a:rPr>
              <a:t>описание языка, используемого для моделирования способов работы.</a:t>
            </a:r>
          </a:p>
        </p:txBody>
      </p:sp>
    </p:spTree>
    <p:extLst>
      <p:ext uri="{BB962C8B-B14F-4D97-AF65-F5344CB8AC3E}">
        <p14:creationId xmlns:p14="http://schemas.microsoft.com/office/powerpoint/2010/main" val="14417190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72731" y="1043189"/>
            <a:ext cx="11062953" cy="4893647"/>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Ситуация (технология — инструменты и рабочие продукты, используемые в конкретном предприятии, и особенности целевой системы в конкретном проекте) </a:t>
            </a:r>
            <a:r>
              <a:rPr lang="ru-RU" sz="2400" dirty="0" smtClean="0">
                <a:latin typeface="Times New Roman" panose="02020603050405020304" pitchFamily="18" charset="0"/>
                <a:cs typeface="Times New Roman" panose="02020603050405020304" pitchFamily="18" charset="0"/>
              </a:rPr>
              <a:t>меняет всё </a:t>
            </a:r>
            <a:r>
              <a:rPr lang="ru-RU" sz="2400" dirty="0">
                <a:latin typeface="Times New Roman" panose="02020603050405020304" pitchFamily="18" charset="0"/>
                <a:cs typeface="Times New Roman" panose="02020603050405020304" pitchFamily="18" charset="0"/>
              </a:rPr>
              <a:t>заранее записанное поведение-образец. </a:t>
            </a:r>
            <a:endParaRPr lang="ru-RU" sz="2400" dirty="0" smtClean="0">
              <a:latin typeface="Times New Roman" panose="02020603050405020304" pitchFamily="18" charset="0"/>
              <a:cs typeface="Times New Roman" panose="02020603050405020304" pitchFamily="18" charset="0"/>
            </a:endParaRPr>
          </a:p>
          <a:p>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И </a:t>
            </a:r>
            <a:r>
              <a:rPr lang="ru-RU" sz="2400" dirty="0">
                <a:latin typeface="Times New Roman" panose="02020603050405020304" pitchFamily="18" charset="0"/>
                <a:cs typeface="Times New Roman" panose="02020603050405020304" pitchFamily="18" charset="0"/>
              </a:rPr>
              <a:t>тогда инженерию методов </a:t>
            </a:r>
            <a:r>
              <a:rPr lang="ru-RU" sz="2400" dirty="0" smtClean="0">
                <a:latin typeface="Times New Roman" panose="02020603050405020304" pitchFamily="18" charset="0"/>
                <a:cs typeface="Times New Roman" panose="02020603050405020304" pitchFamily="18" charset="0"/>
              </a:rPr>
              <a:t>переименовывают  </a:t>
            </a:r>
            <a:r>
              <a:rPr lang="ru-RU" sz="2400" dirty="0">
                <a:latin typeface="Times New Roman" panose="02020603050405020304" pitchFamily="18" charset="0"/>
                <a:cs typeface="Times New Roman" panose="02020603050405020304" pitchFamily="18" charset="0"/>
              </a:rPr>
              <a:t>в ситуационную инженерию методов (</a:t>
            </a:r>
            <a:r>
              <a:rPr lang="ru-RU" sz="2400" dirty="0" err="1">
                <a:latin typeface="Times New Roman" panose="02020603050405020304" pitchFamily="18" charset="0"/>
                <a:cs typeface="Times New Roman" panose="02020603050405020304" pitchFamily="18" charset="0"/>
              </a:rPr>
              <a:t>situational</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method</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engineering</a:t>
            </a:r>
            <a:r>
              <a:rPr lang="ru-RU" sz="2400" dirty="0">
                <a:latin typeface="Times New Roman" panose="02020603050405020304" pitchFamily="18" charset="0"/>
                <a:cs typeface="Times New Roman" panose="02020603050405020304" pitchFamily="18" charset="0"/>
              </a:rPr>
              <a:t>) — чтобы подчеркнуть тот факт, что каждый метод работы зависит от ситуации, а между ситуациями выживает не сам метод как </a:t>
            </a:r>
            <a:r>
              <a:rPr lang="ru-RU" sz="2400" dirty="0" err="1">
                <a:latin typeface="Times New Roman" panose="02020603050405020304" pitchFamily="18" charset="0"/>
                <a:cs typeface="Times New Roman" panose="02020603050405020304" pitchFamily="18" charset="0"/>
              </a:rPr>
              <a:t>предзаданная</a:t>
            </a:r>
            <a:r>
              <a:rPr lang="ru-RU" sz="2400" dirty="0">
                <a:latin typeface="Times New Roman" panose="02020603050405020304" pitchFamily="18" charset="0"/>
                <a:cs typeface="Times New Roman" panose="02020603050405020304" pitchFamily="18" charset="0"/>
              </a:rPr>
              <a:t> последовательность операций, а только какие-то его части. </a:t>
            </a:r>
            <a:endParaRPr lang="ru-RU" sz="2400" dirty="0" smtClean="0">
              <a:latin typeface="Times New Roman" panose="02020603050405020304" pitchFamily="18" charset="0"/>
              <a:cs typeface="Times New Roman" panose="02020603050405020304" pitchFamily="18" charset="0"/>
            </a:endParaRPr>
          </a:p>
          <a:p>
            <a:endParaRPr lang="ru-RU" sz="2400" dirty="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В </a:t>
            </a:r>
            <a:r>
              <a:rPr lang="ru-RU" sz="2400" dirty="0">
                <a:latin typeface="Times New Roman" panose="02020603050405020304" pitchFamily="18" charset="0"/>
                <a:cs typeface="Times New Roman" panose="02020603050405020304" pitchFamily="18" charset="0"/>
              </a:rPr>
              <a:t>разных школах ситуационной инженерии методов эти части назывались компонентами/</a:t>
            </a:r>
            <a:r>
              <a:rPr lang="ru-RU" sz="2400" dirty="0" err="1">
                <a:latin typeface="Times New Roman" panose="02020603050405020304" pitchFamily="18" charset="0"/>
                <a:cs typeface="Times New Roman" panose="02020603050405020304" pitchFamily="18" charset="0"/>
              </a:rPr>
              <a:t>components</a:t>
            </a:r>
            <a:r>
              <a:rPr lang="ru-RU" sz="2400" dirty="0">
                <a:latin typeface="Times New Roman" panose="02020603050405020304" pitchFamily="18" charset="0"/>
                <a:cs typeface="Times New Roman" panose="02020603050405020304" pitchFamily="18" charset="0"/>
              </a:rPr>
              <a:t>, кусочками/</a:t>
            </a:r>
            <a:r>
              <a:rPr lang="ru-RU" sz="2400" dirty="0" err="1">
                <a:latin typeface="Times New Roman" panose="02020603050405020304" pitchFamily="18" charset="0"/>
                <a:cs typeface="Times New Roman" panose="02020603050405020304" pitchFamily="18" charset="0"/>
              </a:rPr>
              <a:t>chunks</a:t>
            </a:r>
            <a:r>
              <a:rPr lang="ru-RU" sz="2400" dirty="0">
                <a:latin typeface="Times New Roman" panose="02020603050405020304" pitchFamily="18" charset="0"/>
                <a:cs typeface="Times New Roman" panose="02020603050405020304" pitchFamily="18" charset="0"/>
              </a:rPr>
              <a:t>, ломтиками/</a:t>
            </a:r>
            <a:r>
              <a:rPr lang="ru-RU" sz="2400" dirty="0" err="1">
                <a:latin typeface="Times New Roman" panose="02020603050405020304" pitchFamily="18" charset="0"/>
                <a:cs typeface="Times New Roman" panose="02020603050405020304" pitchFamily="18" charset="0"/>
              </a:rPr>
              <a:t>slices</a:t>
            </a:r>
            <a:r>
              <a:rPr lang="ru-RU" sz="2400" dirty="0">
                <a:latin typeface="Times New Roman" panose="02020603050405020304" pitchFamily="18" charset="0"/>
                <a:cs typeface="Times New Roman" panose="02020603050405020304" pitchFamily="18" charset="0"/>
              </a:rPr>
              <a:t> и т.д. — главным образом компонентами выступали </a:t>
            </a:r>
            <a:r>
              <a:rPr lang="ru-RU" sz="2400" dirty="0" smtClean="0">
                <a:latin typeface="Times New Roman" panose="02020603050405020304" pitchFamily="18" charset="0"/>
                <a:cs typeface="Times New Roman" panose="02020603050405020304" pitchFamily="18" charset="0"/>
              </a:rPr>
              <a:t>«артефакты» </a:t>
            </a:r>
            <a:r>
              <a:rPr lang="ru-RU" sz="2400" dirty="0">
                <a:latin typeface="Times New Roman" panose="02020603050405020304" pitchFamily="18" charset="0"/>
                <a:cs typeface="Times New Roman" panose="02020603050405020304" pitchFamily="18" charset="0"/>
              </a:rPr>
              <a:t>(рабочие продукты — над чем работаем), </a:t>
            </a:r>
            <a:r>
              <a:rPr lang="ru-RU" sz="2400" dirty="0" smtClean="0">
                <a:latin typeface="Times New Roman" panose="02020603050405020304" pitchFamily="18" charset="0"/>
                <a:cs typeface="Times New Roman" panose="02020603050405020304" pitchFamily="18" charset="0"/>
              </a:rPr>
              <a:t>«процессы», «инструменты» </a:t>
            </a:r>
            <a:r>
              <a:rPr lang="ru-RU" sz="2400" dirty="0">
                <a:latin typeface="Times New Roman" panose="02020603050405020304" pitchFamily="18" charset="0"/>
                <a:cs typeface="Times New Roman" panose="02020603050405020304" pitchFamily="18" charset="0"/>
              </a:rPr>
              <a:t>и т.д.</a:t>
            </a:r>
          </a:p>
        </p:txBody>
      </p:sp>
    </p:spTree>
    <p:extLst>
      <p:ext uri="{BB962C8B-B14F-4D97-AF65-F5344CB8AC3E}">
        <p14:creationId xmlns:p14="http://schemas.microsoft.com/office/powerpoint/2010/main" val="11680993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72731" y="1043189"/>
            <a:ext cx="11062953" cy="5632311"/>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Языки ситуационной инженерии методов, каждый из которых определял свой набор “компонент метода” оформлялись в виде стандартов, по которым далее разрабатывались описания самых разных методов. Этих методов инженерной работы (описаний того, как нужно начинать работу в инженерном проекте и как нужно заканчивать) существует огромное количество — их десятки тысяч</a:t>
            </a:r>
            <a:r>
              <a:rPr lang="ru-RU" sz="2400" dirty="0" smtClean="0">
                <a:latin typeface="Times New Roman" panose="02020603050405020304" pitchFamily="18" charset="0"/>
                <a:cs typeface="Times New Roman" panose="02020603050405020304" pitchFamily="18" charset="0"/>
              </a:rPr>
              <a:t>.</a:t>
            </a:r>
          </a:p>
          <a:p>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Методика </a:t>
            </a:r>
            <a:r>
              <a:rPr lang="ru-RU" sz="2400" dirty="0">
                <a:latin typeface="Times New Roman" panose="02020603050405020304" pitchFamily="18" charset="0"/>
                <a:cs typeface="Times New Roman" panose="02020603050405020304" pitchFamily="18" charset="0"/>
              </a:rPr>
              <a:t>(или методология) (МЭ) и улучшение программного обеспечения (SPI) - два разных, но соответствующие подходы, направленные на эффективные и эффективные информационные системы и программное обеспечение инженерных практик. Хотя нет согласованное четкое различие между «методом» и «Процесс» (</a:t>
            </a:r>
            <a:r>
              <a:rPr lang="ru-RU" sz="2400" dirty="0" err="1">
                <a:latin typeface="Times New Roman" panose="02020603050405020304" pitchFamily="18" charset="0"/>
                <a:cs typeface="Times New Roman" panose="02020603050405020304" pitchFamily="18" charset="0"/>
              </a:rPr>
              <a:t>Serour</a:t>
            </a:r>
            <a:r>
              <a:rPr lang="ru-RU" sz="2400" dirty="0">
                <a:latin typeface="Times New Roman" panose="02020603050405020304" pitchFamily="18" charset="0"/>
                <a:cs typeface="Times New Roman" panose="02020603050405020304" pitchFamily="18" charset="0"/>
              </a:rPr>
              <a:t> и </a:t>
            </a:r>
            <a:r>
              <a:rPr lang="ru-RU" sz="2400" dirty="0" err="1">
                <a:latin typeface="Times New Roman" panose="02020603050405020304" pitchFamily="18" charset="0"/>
                <a:cs typeface="Times New Roman" panose="02020603050405020304" pitchFamily="18" charset="0"/>
              </a:rPr>
              <a:t>Henderson-Sellers</a:t>
            </a:r>
            <a:r>
              <a:rPr lang="ru-RU" sz="2400" dirty="0">
                <a:latin typeface="Times New Roman" panose="02020603050405020304" pitchFamily="18" charset="0"/>
                <a:cs typeface="Times New Roman" panose="02020603050405020304" pitchFamily="18" charset="0"/>
              </a:rPr>
              <a:t> 2004), большинство Инициативы SPI сосредоточены на реальном процессе разработки и по эмпирическим метрикам, в то время как ME приближается подчеркнуть когерентные и когезионные представления в качестве основы для адаптации конкретной ситуации процессы. </a:t>
            </a:r>
          </a:p>
          <a:p>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575849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56316" y="785611"/>
            <a:ext cx="11835684" cy="5632311"/>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Подходы SPI часто сосредотачиваются на зрелости таких моделей, как CMMISM и улучшения такие методы, как </a:t>
            </a:r>
            <a:r>
              <a:rPr lang="ru-RU" sz="2400" dirty="0" smtClean="0">
                <a:latin typeface="Times New Roman" panose="02020603050405020304" pitchFamily="18" charset="0"/>
                <a:cs typeface="Times New Roman" panose="02020603050405020304" pitchFamily="18" charset="0"/>
              </a:rPr>
              <a:t>IDEALSM.</a:t>
            </a:r>
          </a:p>
          <a:p>
            <a:r>
              <a:rPr lang="ru-RU" sz="2400" dirty="0" smtClean="0">
                <a:latin typeface="Times New Roman" panose="02020603050405020304" pitchFamily="18" charset="0"/>
                <a:cs typeface="Times New Roman" panose="02020603050405020304" pitchFamily="18" charset="0"/>
              </a:rPr>
              <a:t>ME</a:t>
            </a:r>
            <a:r>
              <a:rPr lang="ru-RU" sz="2400" dirty="0">
                <a:latin typeface="Times New Roman" panose="02020603050405020304" pitchFamily="18" charset="0"/>
                <a:cs typeface="Times New Roman" panose="02020603050405020304" pitchFamily="18" charset="0"/>
              </a:rPr>
              <a:t>, с другой стороны, обычно понимается как способ применения дисциплины инженерного разработка, построение и адаптация методов, методов и инструменты для разработки информационных </a:t>
            </a:r>
            <a:r>
              <a:rPr lang="ru-RU" sz="2400" dirty="0" smtClean="0">
                <a:latin typeface="Times New Roman" panose="02020603050405020304" pitchFamily="18" charset="0"/>
                <a:cs typeface="Times New Roman" panose="02020603050405020304" pitchFamily="18" charset="0"/>
              </a:rPr>
              <a:t>систем". </a:t>
            </a:r>
            <a:r>
              <a:rPr lang="ru-RU" sz="2400" dirty="0">
                <a:latin typeface="Times New Roman" panose="02020603050405020304" pitchFamily="18" charset="0"/>
                <a:cs typeface="Times New Roman" panose="02020603050405020304" pitchFamily="18" charset="0"/>
              </a:rPr>
              <a:t>Интересно, что SPI имеет тенденцию сосредотачиваться на оценке, с небольшим руководством о том, как реально улучшить программное обеспечение процесса (</a:t>
            </a:r>
            <a:r>
              <a:rPr lang="ru-RU" sz="2400" dirty="0" err="1">
                <a:latin typeface="Times New Roman" panose="02020603050405020304" pitchFamily="18" charset="0"/>
                <a:cs typeface="Times New Roman" panose="02020603050405020304" pitchFamily="18" charset="0"/>
              </a:rPr>
              <a:t>Henderson-Sellers</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and</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Serour</a:t>
            </a:r>
            <a:r>
              <a:rPr lang="ru-RU" sz="2400" dirty="0">
                <a:latin typeface="Times New Roman" panose="02020603050405020304" pitchFamily="18" charset="0"/>
                <a:cs typeface="Times New Roman" panose="02020603050405020304" pitchFamily="18" charset="0"/>
              </a:rPr>
              <a:t> 2005). </a:t>
            </a:r>
            <a:r>
              <a:rPr lang="ru-RU" sz="2400" dirty="0" smtClean="0">
                <a:latin typeface="Times New Roman" panose="02020603050405020304" pitchFamily="18" charset="0"/>
                <a:cs typeface="Times New Roman" panose="02020603050405020304" pitchFamily="18" charset="0"/>
              </a:rPr>
              <a:t>Для </a:t>
            </a:r>
            <a:r>
              <a:rPr lang="ru-RU" sz="2400" dirty="0">
                <a:latin typeface="Times New Roman" panose="02020603050405020304" pitchFamily="18" charset="0"/>
                <a:cs typeface="Times New Roman" panose="02020603050405020304" pitchFamily="18" charset="0"/>
              </a:rPr>
              <a:t>улучшения процесса требуется четыре быть на месте: четко определять используемые методы, позволяя этим определениям методов определять эффективность процесса, опыт выполнения процесса записи, и перекладывая этот опыт обратно на метод определения. В центре внимания многих исследований ME поддерживала постепенное, основанное на модели определение специфических для проекта методов для информации систем и разработки программного обеспечения. В этом смысле, роль ME заключается в поддержке надлежащего программного обеспечения руководство процессом и учет опыта улучшение руководства для будущего усилия.</a:t>
            </a:r>
          </a:p>
        </p:txBody>
      </p:sp>
    </p:spTree>
    <p:extLst>
      <p:ext uri="{BB962C8B-B14F-4D97-AF65-F5344CB8AC3E}">
        <p14:creationId xmlns:p14="http://schemas.microsoft.com/office/powerpoint/2010/main" val="377491256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56316" y="785611"/>
            <a:ext cx="11835684" cy="4524315"/>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Традиционно, путь для продолжения описать методы и процессы в метамодели для использования в качестве основы для поддержки компьютеров создание ситуационных методов, как правило через сборку ряда </a:t>
            </a:r>
            <a:r>
              <a:rPr lang="ru-RU" sz="2400" dirty="0" smtClean="0">
                <a:latin typeface="Times New Roman" panose="02020603050405020304" pitchFamily="18" charset="0"/>
                <a:cs typeface="Times New Roman" panose="02020603050405020304" pitchFamily="18" charset="0"/>
              </a:rPr>
              <a:t>«методов фрагментов» из </a:t>
            </a:r>
            <a:r>
              <a:rPr lang="ru-RU" sz="2400" dirty="0">
                <a:latin typeface="Times New Roman" panose="02020603050405020304" pitchFamily="18" charset="0"/>
                <a:cs typeface="Times New Roman" panose="02020603050405020304" pitchFamily="18" charset="0"/>
              </a:rPr>
              <a:t>разных методов, хранящихся в «База методов». В последнее время, однако, исследование ME и практика вышла за рамки традиционных основанный на сборке подход для решения разнообразных проблемы, включая спецификацию требований к технологиям, конфигурация метода, и ориентированных на дорогах. </a:t>
            </a:r>
            <a:endParaRPr lang="ru-RU" sz="2400" dirty="0" smtClean="0">
              <a:latin typeface="Times New Roman" panose="02020603050405020304" pitchFamily="18" charset="0"/>
              <a:cs typeface="Times New Roman" panose="02020603050405020304" pitchFamily="18" charset="0"/>
            </a:endParaRPr>
          </a:p>
          <a:p>
            <a:endParaRPr lang="ru-RU" sz="2400" dirty="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Недавние </a:t>
            </a:r>
            <a:r>
              <a:rPr lang="ru-RU" sz="2400" dirty="0">
                <a:latin typeface="Times New Roman" panose="02020603050405020304" pitchFamily="18" charset="0"/>
                <a:cs typeface="Times New Roman" panose="02020603050405020304" pitchFamily="18" charset="0"/>
              </a:rPr>
              <a:t>работы также платят </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больше внимания уделяется «обоснованию метода» (</a:t>
            </a:r>
            <a:r>
              <a:rPr lang="ru-RU" sz="2400" dirty="0" smtClean="0">
                <a:latin typeface="Times New Roman" panose="02020603050405020304" pitchFamily="18" charset="0"/>
                <a:cs typeface="Times New Roman" panose="02020603050405020304" pitchFamily="18" charset="0"/>
              </a:rPr>
              <a:t>т.е</a:t>
            </a:r>
            <a:r>
              <a:rPr lang="ru-RU" sz="2400" dirty="0">
                <a:latin typeface="Times New Roman" panose="02020603050405020304" pitchFamily="18" charset="0"/>
                <a:cs typeface="Times New Roman" panose="02020603050405020304" pitchFamily="18" charset="0"/>
              </a:rPr>
              <a:t>. причинам позади и аргументы для метода) и напряжение между методом-в-концепции (как описано в методических руководствах) и метод в действии (</a:t>
            </a:r>
            <a:r>
              <a:rPr lang="ru-RU" sz="2400" dirty="0" err="1">
                <a:latin typeface="Times New Roman" panose="02020603050405020304" pitchFamily="18" charset="0"/>
                <a:cs typeface="Times New Roman" panose="02020603050405020304" pitchFamily="18" charset="0"/>
              </a:rPr>
              <a:t>as</a:t>
            </a:r>
            <a:r>
              <a:rPr lang="ru-RU" sz="2400" dirty="0">
                <a:latin typeface="Times New Roman" panose="02020603050405020304" pitchFamily="18" charset="0"/>
                <a:cs typeface="Times New Roman" panose="02020603050405020304" pitchFamily="18" charset="0"/>
              </a:rPr>
              <a:t> принятые в реальной инженерной практике), которые кажутся для обеспечения важной связи между ME и SPI. </a:t>
            </a:r>
          </a:p>
        </p:txBody>
      </p:sp>
    </p:spTree>
    <p:extLst>
      <p:ext uri="{BB962C8B-B14F-4D97-AF65-F5344CB8AC3E}">
        <p14:creationId xmlns:p14="http://schemas.microsoft.com/office/powerpoint/2010/main" val="8926669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56316" y="1056067"/>
            <a:ext cx="11183154" cy="4154984"/>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Как указывали </a:t>
            </a:r>
            <a:r>
              <a:rPr lang="ru-RU" sz="2400" dirty="0" err="1">
                <a:latin typeface="Times New Roman" panose="02020603050405020304" pitchFamily="18" charset="0"/>
                <a:cs typeface="Times New Roman" panose="02020603050405020304" pitchFamily="18" charset="0"/>
              </a:rPr>
              <a:t>Нусейбе</a:t>
            </a:r>
            <a:r>
              <a:rPr lang="ru-RU" sz="2400" dirty="0">
                <a:latin typeface="Times New Roman" panose="02020603050405020304" pitchFamily="18" charset="0"/>
                <a:cs typeface="Times New Roman" panose="02020603050405020304" pitchFamily="18" charset="0"/>
              </a:rPr>
              <a:t> и </a:t>
            </a:r>
            <a:r>
              <a:rPr lang="ru-RU" sz="2400" dirty="0" err="1">
                <a:latin typeface="Times New Roman" panose="02020603050405020304" pitchFamily="18" charset="0"/>
                <a:cs typeface="Times New Roman" panose="02020603050405020304" pitchFamily="18" charset="0"/>
              </a:rPr>
              <a:t>Истербрук</a:t>
            </a:r>
            <a:r>
              <a:rPr lang="ru-RU" sz="2400" dirty="0">
                <a:latin typeface="Times New Roman" panose="02020603050405020304" pitchFamily="18" charset="0"/>
                <a:cs typeface="Times New Roman" panose="02020603050405020304" pitchFamily="18" charset="0"/>
              </a:rPr>
              <a:t>, RE - многодисциплинарная деятельность, в которой различные методы и инструменты используются повсюду разработка во многих различных приложениях домены. Учитывая эту динамику, методы являются средством объединить различные методы и обозначения и «Техника проектирования ... играет важную роль в разработке процесса RE, который будет развернут для конкретной проблемой или доменом». Таким образом, методы и МЭ обеспечивают эвристика и рекомендации по требованиям инженер для облегчения выбора и комбинации соответствующих обозначений и методов моделирования требуется в разных областях и на разных этапах процесса RE. В следующем разделе мы представим конкретные подходы к этой цели, которые включенных в этот специальный выпуск.</a:t>
            </a:r>
          </a:p>
        </p:txBody>
      </p:sp>
    </p:spTree>
    <p:extLst>
      <p:ext uri="{BB962C8B-B14F-4D97-AF65-F5344CB8AC3E}">
        <p14:creationId xmlns:p14="http://schemas.microsoft.com/office/powerpoint/2010/main" val="1560214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58592" y="1416675"/>
            <a:ext cx="11183154" cy="3046988"/>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Появились два поколения ситуационной инженерии методов и отражающих эти поколения стандартов</a:t>
            </a:r>
          </a:p>
          <a:p>
            <a:r>
              <a:rPr lang="ru-RU" sz="2400" dirty="0">
                <a:latin typeface="Times New Roman" panose="02020603050405020304" pitchFamily="18" charset="0"/>
                <a:cs typeface="Times New Roman" panose="02020603050405020304" pitchFamily="18" charset="0"/>
              </a:rPr>
              <a:t>● первое, ориентированное на методологов, которым нужно было описывать методы работы и систематизировать эти методы работы. Это прежде всего стандарты OPF, ISO 24744 и OMG SPEM 2.0. </a:t>
            </a:r>
          </a:p>
          <a:p>
            <a:r>
              <a:rPr lang="ru-RU" sz="2400" dirty="0">
                <a:latin typeface="Times New Roman" panose="02020603050405020304" pitchFamily="18" charset="0"/>
                <a:cs typeface="Times New Roman" panose="02020603050405020304" pitchFamily="18" charset="0"/>
              </a:rPr>
              <a:t>● второе, ориентированное прежде всего на удобство пользователей описаний (инженеров), а не на методологов. Пока это поколение стандартов состоит из стандарта OMG </a:t>
            </a:r>
            <a:r>
              <a:rPr lang="ru-RU" sz="2400" dirty="0" err="1">
                <a:latin typeface="Times New Roman" panose="02020603050405020304" pitchFamily="18" charset="0"/>
                <a:cs typeface="Times New Roman" panose="02020603050405020304" pitchFamily="18" charset="0"/>
              </a:rPr>
              <a:t>Essence</a:t>
            </a:r>
            <a:r>
              <a:rPr lang="ru-RU" sz="24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0983860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94198" y="1352280"/>
            <a:ext cx="11183154" cy="4154984"/>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Ситуационная инженерия методов (SME, </a:t>
            </a:r>
            <a:r>
              <a:rPr lang="ru-RU" sz="2400" dirty="0" err="1">
                <a:latin typeface="Times New Roman" panose="02020603050405020304" pitchFamily="18" charset="0"/>
                <a:cs typeface="Times New Roman" panose="02020603050405020304" pitchFamily="18" charset="0"/>
              </a:rPr>
              <a:t>situational</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method</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engineering</a:t>
            </a:r>
            <a:r>
              <a:rPr lang="ru-RU" sz="2400" dirty="0">
                <a:latin typeface="Times New Roman" panose="02020603050405020304" pitchFamily="18" charset="0"/>
                <a:cs typeface="Times New Roman" panose="02020603050405020304" pitchFamily="18" charset="0"/>
              </a:rPr>
              <a:t>) — это методология (разработка способов, </a:t>
            </a:r>
            <a:r>
              <a:rPr lang="ru-RU" sz="2400" dirty="0" smtClean="0">
                <a:latin typeface="Times New Roman" panose="02020603050405020304" pitchFamily="18" charset="0"/>
                <a:cs typeface="Times New Roman" panose="02020603050405020304" pitchFamily="18" charset="0"/>
              </a:rPr>
              <a:t>«как делать») </a:t>
            </a:r>
            <a:r>
              <a:rPr lang="ru-RU" sz="2400" dirty="0">
                <a:latin typeface="Times New Roman" panose="02020603050405020304" pitchFamily="18" charset="0"/>
                <a:cs typeface="Times New Roman" panose="02020603050405020304" pitchFamily="18" charset="0"/>
              </a:rPr>
              <a:t>придерживающаяся следующих основных принципов</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ru-RU" sz="2400" dirty="0" smtClean="0">
                <a:latin typeface="Times New Roman" panose="02020603050405020304" pitchFamily="18" charset="0"/>
                <a:cs typeface="Times New Roman" panose="02020603050405020304" pitchFamily="18" charset="0"/>
              </a:rPr>
              <a:t>не </a:t>
            </a:r>
            <a:r>
              <a:rPr lang="ru-RU" sz="2400" dirty="0">
                <a:latin typeface="Times New Roman" panose="02020603050405020304" pitchFamily="18" charset="0"/>
                <a:cs typeface="Times New Roman" panose="02020603050405020304" pitchFamily="18" charset="0"/>
              </a:rPr>
              <a:t>бывает никакого способа работы (метода), кроме как определенного ситуационно. Метод, разработанный для одной ситуации, не может быть употреблен для другой ситуации.</a:t>
            </a:r>
          </a:p>
          <a:p>
            <a:pPr marL="342900" indent="-342900">
              <a:buFont typeface="Arial" panose="020B0604020202020204" pitchFamily="34" charset="0"/>
              <a:buChar char="•"/>
            </a:pPr>
            <a:r>
              <a:rPr lang="ru-RU" sz="2400" dirty="0" smtClean="0">
                <a:latin typeface="Times New Roman" panose="02020603050405020304" pitchFamily="18" charset="0"/>
                <a:cs typeface="Times New Roman" panose="02020603050405020304" pitchFamily="18" charset="0"/>
              </a:rPr>
              <a:t>знание </a:t>
            </a:r>
            <a:r>
              <a:rPr lang="ru-RU" sz="2400" dirty="0">
                <a:latin typeface="Times New Roman" panose="02020603050405020304" pitchFamily="18" charset="0"/>
                <a:cs typeface="Times New Roman" panose="02020603050405020304" pitchFamily="18" charset="0"/>
              </a:rPr>
              <a:t>о методе должно быть разбито на модули: компоненты метода. Эти компоненты метода должны быть размещены в каталоге методов (</a:t>
            </a:r>
            <a:r>
              <a:rPr lang="ru-RU" sz="2400" dirty="0" err="1">
                <a:latin typeface="Times New Roman" panose="02020603050405020304" pitchFamily="18" charset="0"/>
                <a:cs typeface="Times New Roman" panose="02020603050405020304" pitchFamily="18" charset="0"/>
              </a:rPr>
              <a:t>cм</a:t>
            </a:r>
            <a:r>
              <a:rPr lang="ru-RU" sz="2400" dirty="0">
                <a:latin typeface="Times New Roman" panose="02020603050405020304" pitchFamily="18" charset="0"/>
                <a:cs typeface="Times New Roman" panose="02020603050405020304" pitchFamily="18" charset="0"/>
              </a:rPr>
              <a:t>. семантический каталог методов, промышленный каталог методов). </a:t>
            </a:r>
            <a:endParaRPr lang="ru-RU" sz="2400"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Метод</a:t>
            </a:r>
            <a:r>
              <a:rPr lang="ru-RU" sz="2400" dirty="0">
                <a:latin typeface="Times New Roman" panose="02020603050405020304" pitchFamily="18" charset="0"/>
                <a:cs typeface="Times New Roman" panose="02020603050405020304" pitchFamily="18" charset="0"/>
              </a:rPr>
              <a:t>, соответствующий ситуации, должен собираться из этих компонент.</a:t>
            </a:r>
          </a:p>
        </p:txBody>
      </p:sp>
    </p:spTree>
    <p:extLst>
      <p:ext uri="{BB962C8B-B14F-4D97-AF65-F5344CB8AC3E}">
        <p14:creationId xmlns:p14="http://schemas.microsoft.com/office/powerpoint/2010/main" val="1292088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6517" y="914400"/>
            <a:ext cx="5937161" cy="5262979"/>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Согласно схеме, в инженерном проекте есть </a:t>
            </a:r>
            <a:r>
              <a:rPr lang="ru-RU" sz="2400" dirty="0" smtClean="0">
                <a:latin typeface="Times New Roman" panose="02020603050405020304" pitchFamily="18" charset="0"/>
                <a:cs typeface="Times New Roman" panose="02020603050405020304" pitchFamily="18" charset="0"/>
              </a:rPr>
              <a:t>«команда» </a:t>
            </a:r>
            <a:r>
              <a:rPr lang="ru-RU" sz="2400" dirty="0">
                <a:latin typeface="Times New Roman" panose="02020603050405020304" pitchFamily="18" charset="0"/>
                <a:cs typeface="Times New Roman" panose="02020603050405020304" pitchFamily="18" charset="0"/>
              </a:rPr>
              <a:t>и </a:t>
            </a:r>
            <a:r>
              <a:rPr lang="ru-RU" sz="2400" dirty="0" smtClean="0">
                <a:latin typeface="Times New Roman" panose="02020603050405020304" pitchFamily="18" charset="0"/>
                <a:cs typeface="Times New Roman" panose="02020603050405020304" pitchFamily="18" charset="0"/>
              </a:rPr>
              <a:t>«возможности», </a:t>
            </a:r>
            <a:r>
              <a:rPr lang="en-US" sz="2400" dirty="0" smtClean="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работы» </a:t>
            </a:r>
            <a:r>
              <a:rPr lang="ru-RU" sz="2400" dirty="0">
                <a:latin typeface="Times New Roman" panose="02020603050405020304" pitchFamily="18" charset="0"/>
                <a:cs typeface="Times New Roman" panose="02020603050405020304" pitchFamily="18" charset="0"/>
              </a:rPr>
              <a:t>и </a:t>
            </a:r>
            <a:r>
              <a:rPr lang="ru-RU" sz="2400" dirty="0" smtClean="0">
                <a:latin typeface="Times New Roman" panose="02020603050405020304" pitchFamily="18" charset="0"/>
                <a:cs typeface="Times New Roman" panose="02020603050405020304" pitchFamily="18" charset="0"/>
              </a:rPr>
              <a:t>«технология». </a:t>
            </a:r>
            <a:r>
              <a:rPr lang="ru-RU" sz="2400" dirty="0">
                <a:latin typeface="Times New Roman" panose="02020603050405020304" pitchFamily="18" charset="0"/>
                <a:cs typeface="Times New Roman" panose="02020603050405020304" pitchFamily="18" charset="0"/>
              </a:rPr>
              <a:t>Поймёте ли вы, что это высказывание относится к предъявленной схеме инженерного проекта, если термины-обозначения не выделять кавычками?</a:t>
            </a:r>
          </a:p>
          <a:p>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Сравните</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«Итак</a:t>
            </a:r>
            <a:r>
              <a:rPr lang="ru-RU" sz="2400" dirty="0">
                <a:latin typeface="Times New Roman" panose="02020603050405020304" pitchFamily="18" charset="0"/>
                <a:cs typeface="Times New Roman" panose="02020603050405020304" pitchFamily="18" charset="0"/>
              </a:rPr>
              <a:t>, в инженерном проекте есть команда и возможности, работы и </a:t>
            </a:r>
            <a:r>
              <a:rPr lang="ru-RU" sz="2400" dirty="0" smtClean="0">
                <a:latin typeface="Times New Roman" panose="02020603050405020304" pitchFamily="18" charset="0"/>
                <a:cs typeface="Times New Roman" panose="02020603050405020304" pitchFamily="18" charset="0"/>
              </a:rPr>
              <a:t>технология» </a:t>
            </a:r>
            <a:r>
              <a:rPr lang="ru-RU" sz="2400" dirty="0">
                <a:latin typeface="Times New Roman" panose="02020603050405020304" pitchFamily="18" charset="0"/>
                <a:cs typeface="Times New Roman" panose="02020603050405020304" pitchFamily="18" charset="0"/>
              </a:rPr>
              <a:t>— понятно ли, что фраза составлена с жёсткой опорой на схему инженерного проекта? </a:t>
            </a:r>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Контрольный </a:t>
            </a:r>
            <a:r>
              <a:rPr lang="ru-RU" sz="2400" dirty="0">
                <a:latin typeface="Times New Roman" panose="02020603050405020304" pitchFamily="18" charset="0"/>
                <a:cs typeface="Times New Roman" panose="02020603050405020304" pitchFamily="18" charset="0"/>
              </a:rPr>
              <a:t>вопрос: что ещё есть в инженерном проекте?</a:t>
            </a:r>
          </a:p>
        </p:txBody>
      </p:sp>
      <p:pic>
        <p:nvPicPr>
          <p:cNvPr id="3" name="Рисунок 2"/>
          <p:cNvPicPr>
            <a:picLocks noChangeAspect="1"/>
          </p:cNvPicPr>
          <p:nvPr/>
        </p:nvPicPr>
        <p:blipFill>
          <a:blip r:embed="rId2"/>
          <a:stretch>
            <a:fillRect/>
          </a:stretch>
        </p:blipFill>
        <p:spPr>
          <a:xfrm>
            <a:off x="6545554" y="1591547"/>
            <a:ext cx="5507826" cy="3315304"/>
          </a:xfrm>
          <a:prstGeom prst="rect">
            <a:avLst/>
          </a:prstGeom>
        </p:spPr>
      </p:pic>
    </p:spTree>
    <p:extLst>
      <p:ext uri="{BB962C8B-B14F-4D97-AF65-F5344CB8AC3E}">
        <p14:creationId xmlns:p14="http://schemas.microsoft.com/office/powerpoint/2010/main" val="15399091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755819" y="695460"/>
            <a:ext cx="7658637" cy="5743978"/>
          </a:xfrm>
          <a:prstGeom prst="rect">
            <a:avLst/>
          </a:prstGeom>
        </p:spPr>
      </p:pic>
    </p:spTree>
    <p:extLst>
      <p:ext uri="{BB962C8B-B14F-4D97-AF65-F5344CB8AC3E}">
        <p14:creationId xmlns:p14="http://schemas.microsoft.com/office/powerpoint/2010/main" val="32857613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97229" y="1532584"/>
            <a:ext cx="11183154" cy="2677656"/>
          </a:xfrm>
          <a:prstGeom prst="rect">
            <a:avLst/>
          </a:prstGeom>
        </p:spPr>
        <p:txBody>
          <a:bodyPr wrap="square">
            <a:spAutoFit/>
          </a:bodyPr>
          <a:lstStyle/>
          <a:p>
            <a:r>
              <a:rPr lang="ru-RU" sz="2400" dirty="0" smtClean="0">
                <a:latin typeface="Times New Roman" panose="02020603050405020304" pitchFamily="18" charset="0"/>
                <a:cs typeface="Times New Roman" panose="02020603050405020304" pitchFamily="18" charset="0"/>
              </a:rPr>
              <a:t>В </a:t>
            </a:r>
            <a:r>
              <a:rPr lang="ru-RU" sz="2400" dirty="0">
                <a:latin typeface="Times New Roman" panose="02020603050405020304" pitchFamily="18" charset="0"/>
                <a:cs typeface="Times New Roman" panose="02020603050405020304" pitchFamily="18" charset="0"/>
              </a:rPr>
              <a:t>компонентах метода нужно различать</a:t>
            </a:r>
            <a:r>
              <a:rPr lang="ru-RU" sz="2400" dirty="0" smtClean="0">
                <a:latin typeface="Times New Roman" panose="02020603050405020304" pitchFamily="18" charset="0"/>
                <a:cs typeface="Times New Roman" panose="02020603050405020304" pitchFamily="18" charset="0"/>
              </a:rPr>
              <a:t>:</a:t>
            </a:r>
          </a:p>
          <a:p>
            <a:endParaRPr lang="ru-RU"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ru-RU" sz="2400" b="1" dirty="0" smtClean="0">
                <a:latin typeface="Times New Roman" panose="02020603050405020304" pitchFamily="18" charset="0"/>
                <a:cs typeface="Times New Roman" panose="02020603050405020304" pitchFamily="18" charset="0"/>
              </a:rPr>
              <a:t>актеров</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(люди и инструменты, являющиеся продолжением людей),</a:t>
            </a:r>
          </a:p>
          <a:p>
            <a:pPr marL="342900" indent="-342900">
              <a:buFont typeface="Arial" panose="020B0604020202020204" pitchFamily="34" charset="0"/>
              <a:buChar char="•"/>
            </a:pPr>
            <a:r>
              <a:rPr lang="ru-RU" sz="2400" dirty="0" smtClean="0">
                <a:latin typeface="Times New Roman" panose="02020603050405020304" pitchFamily="18" charset="0"/>
                <a:cs typeface="Times New Roman" panose="02020603050405020304" pitchFamily="18" charset="0"/>
              </a:rPr>
              <a:t>р</a:t>
            </a:r>
            <a:r>
              <a:rPr lang="ru-RU" sz="2400" b="1" dirty="0" smtClean="0">
                <a:latin typeface="Times New Roman" panose="02020603050405020304" pitchFamily="18" charset="0"/>
                <a:cs typeface="Times New Roman" panose="02020603050405020304" pitchFamily="18" charset="0"/>
              </a:rPr>
              <a:t>аботы</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(взятые как разворачивающиеся во времени жизненные циклы, и как практики "того, что должно делаться"),</a:t>
            </a:r>
          </a:p>
          <a:p>
            <a:pPr marL="342900" indent="-342900">
              <a:buFont typeface="Arial" panose="020B0604020202020204" pitchFamily="34" charset="0"/>
              <a:buChar char="•"/>
            </a:pPr>
            <a:r>
              <a:rPr lang="ru-RU" sz="2400" b="1" dirty="0" smtClean="0">
                <a:latin typeface="Times New Roman" panose="02020603050405020304" pitchFamily="18" charset="0"/>
                <a:cs typeface="Times New Roman" panose="02020603050405020304" pitchFamily="18" charset="0"/>
              </a:rPr>
              <a:t>рабочие </a:t>
            </a:r>
            <a:r>
              <a:rPr lang="ru-RU" sz="2400" b="1" dirty="0">
                <a:latin typeface="Times New Roman" panose="02020603050405020304" pitchFamily="18" charset="0"/>
                <a:cs typeface="Times New Roman" panose="02020603050405020304" pitchFamily="18" charset="0"/>
              </a:rPr>
              <a:t>продукты или артефакты </a:t>
            </a:r>
            <a:r>
              <a:rPr lang="ru-RU" sz="2400" dirty="0">
                <a:latin typeface="Times New Roman" panose="02020603050405020304" pitchFamily="18" charset="0"/>
                <a:cs typeface="Times New Roman" panose="02020603050405020304" pitchFamily="18" charset="0"/>
              </a:rPr>
              <a:t>(модели, документы), языки и нотации, </a:t>
            </a:r>
            <a:r>
              <a:rPr lang="ru-RU" sz="2400" dirty="0" err="1" smtClean="0">
                <a:latin typeface="Times New Roman" panose="02020603050405020304" pitchFamily="18" charset="0"/>
                <a:cs typeface="Times New Roman" panose="02020603050405020304" pitchFamily="18" charset="0"/>
              </a:rPr>
              <a:t>рководства</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и т.д.</a:t>
            </a:r>
          </a:p>
        </p:txBody>
      </p:sp>
    </p:spTree>
    <p:extLst>
      <p:ext uri="{BB962C8B-B14F-4D97-AF65-F5344CB8AC3E}">
        <p14:creationId xmlns:p14="http://schemas.microsoft.com/office/powerpoint/2010/main" val="17248982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52530" y="1880314"/>
            <a:ext cx="11183154" cy="3785652"/>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Менее структурированной альтернативой SME служит подход </a:t>
            </a:r>
            <a:r>
              <a:rPr lang="ru-RU" sz="2400" dirty="0" smtClean="0">
                <a:latin typeface="Times New Roman" panose="02020603050405020304" pitchFamily="18" charset="0"/>
                <a:cs typeface="Times New Roman" panose="02020603050405020304" pitchFamily="18" charset="0"/>
              </a:rPr>
              <a:t>«</a:t>
            </a:r>
            <a:r>
              <a:rPr lang="ru-RU" sz="2400" dirty="0" err="1" smtClean="0">
                <a:latin typeface="Times New Roman" panose="02020603050405020304" pitchFamily="18" charset="0"/>
                <a:cs typeface="Times New Roman" panose="02020603050405020304" pitchFamily="18" charset="0"/>
              </a:rPr>
              <a:t>pattern</a:t>
            </a:r>
            <a:r>
              <a:rPr lang="ru-RU" sz="2400" dirty="0" smtClean="0">
                <a:latin typeface="Times New Roman" panose="02020603050405020304" pitchFamily="18" charset="0"/>
                <a:cs typeface="Times New Roman" panose="02020603050405020304" pitchFamily="18" charset="0"/>
              </a:rPr>
              <a:t> </a:t>
            </a:r>
            <a:r>
              <a:rPr lang="ru-RU" sz="2400" dirty="0" err="1" smtClean="0">
                <a:latin typeface="Times New Roman" panose="02020603050405020304" pitchFamily="18" charset="0"/>
                <a:cs typeface="Times New Roman" panose="02020603050405020304" pitchFamily="18" charset="0"/>
              </a:rPr>
              <a:t>languages</a:t>
            </a:r>
            <a:r>
              <a:rPr lang="ru-RU" sz="2400" dirty="0" smtClean="0">
                <a:latin typeface="Times New Roman" panose="02020603050405020304" pitchFamily="18" charset="0"/>
                <a:cs typeface="Times New Roman" panose="02020603050405020304" pitchFamily="18" charset="0"/>
              </a:rPr>
              <a:t>». </a:t>
            </a:r>
          </a:p>
          <a:p>
            <a:endParaRPr lang="ru-RU" sz="2400" dirty="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В </a:t>
            </a:r>
            <a:r>
              <a:rPr lang="ru-RU" sz="2400" dirty="0">
                <a:latin typeface="Times New Roman" panose="02020603050405020304" pitchFamily="18" charset="0"/>
                <a:cs typeface="Times New Roman" panose="02020603050405020304" pitchFamily="18" charset="0"/>
              </a:rPr>
              <a:t>отличие от языков паттернов, описания метода в SME много более структурированы.</a:t>
            </a:r>
          </a:p>
          <a:p>
            <a:r>
              <a:rPr lang="ru-RU" sz="2400" dirty="0">
                <a:latin typeface="Times New Roman" panose="02020603050405020304" pitchFamily="18" charset="0"/>
                <a:cs typeface="Times New Roman" panose="02020603050405020304" pitchFamily="18" charset="0"/>
              </a:rPr>
              <a:t>•	Плюсы: можно как-то автоматизировать работу с этими описаниями</a:t>
            </a:r>
          </a:p>
          <a:p>
            <a:r>
              <a:rPr lang="ru-RU" sz="2400" dirty="0">
                <a:latin typeface="Times New Roman" panose="02020603050405020304" pitchFamily="18" charset="0"/>
                <a:cs typeface="Times New Roman" panose="02020603050405020304" pitchFamily="18" charset="0"/>
              </a:rPr>
              <a:t>•	Минусы: </a:t>
            </a:r>
            <a:r>
              <a:rPr lang="ru-RU" sz="2400" dirty="0" err="1">
                <a:latin typeface="Times New Roman" panose="02020603050405020304" pitchFamily="18" charset="0"/>
                <a:cs typeface="Times New Roman" panose="02020603050405020304" pitchFamily="18" charset="0"/>
              </a:rPr>
              <a:t>переструктурированные</a:t>
            </a:r>
            <a:r>
              <a:rPr lang="ru-RU" sz="2400" dirty="0">
                <a:latin typeface="Times New Roman" panose="02020603050405020304" pitchFamily="18" charset="0"/>
                <a:cs typeface="Times New Roman" panose="02020603050405020304" pitchFamily="18" charset="0"/>
              </a:rPr>
              <a:t> описания невозможно </a:t>
            </a:r>
            <a:r>
              <a:rPr lang="ru-RU" sz="2400" dirty="0" smtClean="0">
                <a:latin typeface="Times New Roman" panose="02020603050405020304" pitchFamily="18" charset="0"/>
                <a:cs typeface="Times New Roman" panose="02020603050405020304" pitchFamily="18" charset="0"/>
              </a:rPr>
              <a:t>«читать», </a:t>
            </a:r>
            <a:r>
              <a:rPr lang="ru-RU" sz="2400" dirty="0">
                <a:latin typeface="Times New Roman" panose="02020603050405020304" pitchFamily="18" charset="0"/>
                <a:cs typeface="Times New Roman" panose="02020603050405020304" pitchFamily="18" charset="0"/>
              </a:rPr>
              <a:t>только </a:t>
            </a:r>
            <a:r>
              <a:rPr lang="ru-RU" sz="2400" dirty="0" smtClean="0">
                <a:latin typeface="Times New Roman" panose="02020603050405020304" pitchFamily="18" charset="0"/>
                <a:cs typeface="Times New Roman" panose="02020603050405020304" pitchFamily="18" charset="0"/>
              </a:rPr>
              <a:t>«</a:t>
            </a:r>
            <a:r>
              <a:rPr lang="ru-RU" sz="2400" dirty="0" err="1" smtClean="0">
                <a:latin typeface="Times New Roman" panose="02020603050405020304" pitchFamily="18" charset="0"/>
                <a:cs typeface="Times New Roman" panose="02020603050405020304" pitchFamily="18" charset="0"/>
              </a:rPr>
              <a:t>прокликивать</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не задана последовательность изложения, это </a:t>
            </a:r>
            <a:r>
              <a:rPr lang="ru-RU" sz="2400" dirty="0" smtClean="0">
                <a:latin typeface="Times New Roman" panose="02020603050405020304" pitchFamily="18" charset="0"/>
                <a:cs typeface="Times New Roman" panose="02020603050405020304" pitchFamily="18" charset="0"/>
              </a:rPr>
              <a:t>«энциклопедия», </a:t>
            </a:r>
            <a:r>
              <a:rPr lang="ru-RU" sz="2400" dirty="0">
                <a:latin typeface="Times New Roman" panose="02020603050405020304" pitchFamily="18" charset="0"/>
                <a:cs typeface="Times New Roman" panose="02020603050405020304" pitchFamily="18" charset="0"/>
              </a:rPr>
              <a:t>а не </a:t>
            </a:r>
            <a:r>
              <a:rPr lang="ru-RU" sz="2400" dirty="0" smtClean="0">
                <a:latin typeface="Times New Roman" panose="02020603050405020304" pitchFamily="18" charset="0"/>
                <a:cs typeface="Times New Roman" panose="02020603050405020304" pitchFamily="18" charset="0"/>
              </a:rPr>
              <a:t>«учебник»</a:t>
            </a:r>
          </a:p>
          <a:p>
            <a:endParaRPr lang="ru-RU" sz="2400" dirty="0">
              <a:latin typeface="Times New Roman" panose="02020603050405020304" pitchFamily="18" charset="0"/>
              <a:cs typeface="Times New Roman" panose="02020603050405020304" pitchFamily="18" charset="0"/>
            </a:endParaRPr>
          </a:p>
          <a:p>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948139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78288" y="1403795"/>
            <a:ext cx="11183154" cy="4154984"/>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SME конкурирует с </a:t>
            </a:r>
            <a:r>
              <a:rPr lang="ru-RU" sz="2400" dirty="0" smtClean="0">
                <a:latin typeface="Times New Roman" panose="02020603050405020304" pitchFamily="18" charset="0"/>
                <a:cs typeface="Times New Roman" panose="02020603050405020304" pitchFamily="18" charset="0"/>
              </a:rPr>
              <a:t>«готовыми методологиями» </a:t>
            </a:r>
            <a:r>
              <a:rPr lang="ru-RU" sz="2400" dirty="0">
                <a:latin typeface="Times New Roman" panose="02020603050405020304" pitchFamily="18" charset="0"/>
                <a:cs typeface="Times New Roman" panose="02020603050405020304" pitchFamily="18" charset="0"/>
              </a:rPr>
              <a:t>(</a:t>
            </a:r>
            <a:r>
              <a:rPr lang="ru-RU" sz="2400" dirty="0" err="1">
                <a:latin typeface="Times New Roman" panose="02020603050405020304" pitchFamily="18" charset="0"/>
                <a:cs typeface="Times New Roman" panose="02020603050405020304" pitchFamily="18" charset="0"/>
              </a:rPr>
              <a:t>off-the-shelf-methodologies</a:t>
            </a:r>
            <a:r>
              <a:rPr lang="ru-RU" sz="2400" dirty="0">
                <a:latin typeface="Times New Roman" panose="02020603050405020304" pitchFamily="18" charset="0"/>
                <a:cs typeface="Times New Roman" panose="02020603050405020304" pitchFamily="18" charset="0"/>
              </a:rPr>
              <a:t>), которыми торгуют большие компании: методологии разработки, которые </a:t>
            </a:r>
            <a:r>
              <a:rPr lang="ru-RU" sz="2400" dirty="0" err="1">
                <a:latin typeface="Times New Roman" panose="02020603050405020304" pitchFamily="18" charset="0"/>
                <a:cs typeface="Times New Roman" panose="02020603050405020304" pitchFamily="18" charset="0"/>
              </a:rPr>
              <a:t>one-size-fit-all</a:t>
            </a:r>
            <a:r>
              <a:rPr lang="ru-RU" sz="2400" dirty="0">
                <a:latin typeface="Times New Roman" panose="02020603050405020304" pitchFamily="18" charset="0"/>
                <a:cs typeface="Times New Roman" panose="02020603050405020304" pitchFamily="18" charset="0"/>
              </a:rPr>
              <a:t>, и должны быть далее внедрены полностью для того, чтобы работать.</a:t>
            </a:r>
          </a:p>
          <a:p>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Как </a:t>
            </a:r>
            <a:r>
              <a:rPr lang="ru-RU" sz="2400" dirty="0">
                <a:latin typeface="Times New Roman" panose="02020603050405020304" pitchFamily="18" charset="0"/>
                <a:cs typeface="Times New Roman" panose="02020603050405020304" pitchFamily="18" charset="0"/>
              </a:rPr>
              <a:t>и все остальные </a:t>
            </a:r>
            <a:r>
              <a:rPr lang="ru-RU" sz="2400" dirty="0" smtClean="0">
                <a:latin typeface="Times New Roman" panose="02020603050405020304" pitchFamily="18" charset="0"/>
                <a:cs typeface="Times New Roman" panose="02020603050405020304" pitchFamily="18" charset="0"/>
              </a:rPr>
              <a:t>«инженерии», </a:t>
            </a:r>
            <a:r>
              <a:rPr lang="ru-RU" sz="2400" dirty="0">
                <a:latin typeface="Times New Roman" panose="02020603050405020304" pitchFamily="18" charset="0"/>
                <a:cs typeface="Times New Roman" panose="02020603050405020304" pitchFamily="18" charset="0"/>
              </a:rPr>
              <a:t>ситуационная инженерия методов как метод разработки имеет свою аббревиатуру для обозначения </a:t>
            </a:r>
            <a:r>
              <a:rPr lang="ru-RU" sz="2400" dirty="0" smtClean="0">
                <a:latin typeface="Times New Roman" panose="02020603050405020304" pitchFamily="18" charset="0"/>
                <a:cs typeface="Times New Roman" panose="02020603050405020304" pitchFamily="18" charset="0"/>
              </a:rPr>
              <a:t>«автоматизированной </a:t>
            </a:r>
            <a:r>
              <a:rPr lang="ru-RU" sz="2400" dirty="0">
                <a:latin typeface="Times New Roman" panose="02020603050405020304" pitchFamily="18" charset="0"/>
                <a:cs typeface="Times New Roman" panose="02020603050405020304" pitchFamily="18" charset="0"/>
              </a:rPr>
              <a:t>ситуационной инженерии </a:t>
            </a:r>
            <a:r>
              <a:rPr lang="ru-RU" sz="2400" dirty="0" smtClean="0">
                <a:latin typeface="Times New Roman" panose="02020603050405020304" pitchFamily="18" charset="0"/>
                <a:cs typeface="Times New Roman" panose="02020603050405020304" pitchFamily="18" charset="0"/>
              </a:rPr>
              <a:t>методов» </a:t>
            </a:r>
            <a:r>
              <a:rPr lang="ru-RU" sz="2400" dirty="0">
                <a:latin typeface="Times New Roman" panose="02020603050405020304" pitchFamily="18" charset="0"/>
                <a:cs typeface="Times New Roman" panose="02020603050405020304" pitchFamily="18" charset="0"/>
              </a:rPr>
              <a:t>- CAME (</a:t>
            </a:r>
            <a:r>
              <a:rPr lang="ru-RU" sz="2400" dirty="0" err="1">
                <a:latin typeface="Times New Roman" panose="02020603050405020304" pitchFamily="18" charset="0"/>
                <a:cs typeface="Times New Roman" panose="02020603050405020304" pitchFamily="18" charset="0"/>
              </a:rPr>
              <a:t>computer-aided</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method</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engineering</a:t>
            </a:r>
            <a:r>
              <a:rPr lang="ru-RU" sz="2400" dirty="0">
                <a:latin typeface="Times New Roman" panose="02020603050405020304" pitchFamily="18" charset="0"/>
                <a:cs typeface="Times New Roman" panose="02020603050405020304" pitchFamily="18" charset="0"/>
              </a:rPr>
              <a:t>, с потерей слова </a:t>
            </a:r>
            <a:r>
              <a:rPr lang="ru-RU" sz="2400" dirty="0" smtClean="0">
                <a:latin typeface="Times New Roman" panose="02020603050405020304" pitchFamily="18" charset="0"/>
                <a:cs typeface="Times New Roman" panose="02020603050405020304" pitchFamily="18" charset="0"/>
              </a:rPr>
              <a:t>«ситуационная» </a:t>
            </a:r>
            <a:r>
              <a:rPr lang="ru-RU" sz="2400" dirty="0">
                <a:latin typeface="Times New Roman" panose="02020603050405020304" pitchFamily="18" charset="0"/>
                <a:cs typeface="Times New Roman" panose="02020603050405020304" pitchFamily="18" charset="0"/>
              </a:rPr>
              <a:t>- по аналогии с CASE - </a:t>
            </a:r>
            <a:r>
              <a:rPr lang="ru-RU" sz="2400" dirty="0" err="1">
                <a:latin typeface="Times New Roman" panose="02020603050405020304" pitchFamily="18" charset="0"/>
                <a:cs typeface="Times New Roman" panose="02020603050405020304" pitchFamily="18" charset="0"/>
              </a:rPr>
              <a:t>computer-aided</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software</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engineeering</a:t>
            </a:r>
            <a:r>
              <a:rPr lang="ru-RU" sz="2400" dirty="0">
                <a:latin typeface="Times New Roman" panose="02020603050405020304" pitchFamily="18" charset="0"/>
                <a:cs typeface="Times New Roman" panose="02020603050405020304" pitchFamily="18" charset="0"/>
              </a:rPr>
              <a:t>), и свои инструменты - CAME </a:t>
            </a:r>
            <a:r>
              <a:rPr lang="ru-RU" sz="2400" dirty="0" err="1">
                <a:latin typeface="Times New Roman" panose="02020603050405020304" pitchFamily="18" charset="0"/>
                <a:cs typeface="Times New Roman" panose="02020603050405020304" pitchFamily="18" charset="0"/>
              </a:rPr>
              <a:t>tools</a:t>
            </a:r>
            <a:r>
              <a:rPr lang="ru-RU" sz="2400" dirty="0">
                <a:latin typeface="Times New Roman" panose="02020603050405020304" pitchFamily="18" charset="0"/>
                <a:cs typeface="Times New Roman" panose="02020603050405020304" pitchFamily="18" charset="0"/>
              </a:rPr>
              <a:t> (ср. CASE </a:t>
            </a:r>
            <a:r>
              <a:rPr lang="ru-RU" sz="2400" dirty="0" err="1">
                <a:latin typeface="Times New Roman" panose="02020603050405020304" pitchFamily="18" charset="0"/>
                <a:cs typeface="Times New Roman" panose="02020603050405020304" pitchFamily="18" charset="0"/>
              </a:rPr>
              <a:t>tools</a:t>
            </a:r>
            <a:r>
              <a:rPr lang="ru-RU" sz="2400" dirty="0">
                <a:latin typeface="Times New Roman" panose="02020603050405020304" pitchFamily="18" charset="0"/>
                <a:cs typeface="Times New Roman" panose="02020603050405020304" pitchFamily="18" charset="0"/>
              </a:rPr>
              <a:t>).</a:t>
            </a:r>
          </a:p>
          <a:p>
            <a:endParaRPr lang="ru-RU" sz="2400" dirty="0">
              <a:latin typeface="Times New Roman" panose="02020603050405020304" pitchFamily="18" charset="0"/>
              <a:cs typeface="Times New Roman" panose="02020603050405020304" pitchFamily="18" charset="0"/>
            </a:endParaRPr>
          </a:p>
          <a:p>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137418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32834" y="1159096"/>
            <a:ext cx="11183154" cy="3416320"/>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Появились два поколения ситуационной инженерии методов и отражающих эти поколения стандартов:</a:t>
            </a:r>
          </a:p>
          <a:p>
            <a:r>
              <a:rPr lang="ru-RU" sz="2400" dirty="0">
                <a:latin typeface="Times New Roman" panose="02020603050405020304" pitchFamily="18" charset="0"/>
                <a:cs typeface="Times New Roman" panose="02020603050405020304" pitchFamily="18" charset="0"/>
              </a:rPr>
              <a:t>•	I поколение, ориентированное на методологов, которым нужно было описывать методы работы и систематизировать эти методы работы.</a:t>
            </a:r>
          </a:p>
          <a:p>
            <a:r>
              <a:rPr lang="ru-RU" sz="2400" dirty="0">
                <a:latin typeface="Times New Roman" panose="02020603050405020304" pitchFamily="18" charset="0"/>
                <a:cs typeface="Times New Roman" panose="02020603050405020304" pitchFamily="18" charset="0"/>
              </a:rPr>
              <a:t>Стандарты OPF, ISO 24744 и OMG SPEM 2.0. (см. обзор)</a:t>
            </a:r>
          </a:p>
          <a:p>
            <a:r>
              <a:rPr lang="ru-RU" sz="2400" dirty="0">
                <a:latin typeface="Times New Roman" panose="02020603050405020304" pitchFamily="18" charset="0"/>
                <a:cs typeface="Times New Roman" panose="02020603050405020304" pitchFamily="18" charset="0"/>
              </a:rPr>
              <a:t>•	II поколение, ориентированное на инженеров (пользователей описаний).</a:t>
            </a:r>
          </a:p>
          <a:p>
            <a:r>
              <a:rPr lang="ru-RU" sz="2400" dirty="0">
                <a:latin typeface="Times New Roman" panose="02020603050405020304" pitchFamily="18" charset="0"/>
                <a:cs typeface="Times New Roman" panose="02020603050405020304" pitchFamily="18" charset="0"/>
              </a:rPr>
              <a:t>Стандарт OMG </a:t>
            </a:r>
            <a:r>
              <a:rPr lang="ru-RU" sz="2400" dirty="0" err="1">
                <a:latin typeface="Times New Roman" panose="02020603050405020304" pitchFamily="18" charset="0"/>
                <a:cs typeface="Times New Roman" panose="02020603050405020304" pitchFamily="18" charset="0"/>
              </a:rPr>
              <a:t>Essence</a:t>
            </a:r>
            <a:r>
              <a:rPr lang="ru-RU" sz="2400" dirty="0">
                <a:latin typeface="Times New Roman" panose="02020603050405020304" pitchFamily="18" charset="0"/>
                <a:cs typeface="Times New Roman" panose="02020603050405020304" pitchFamily="18" charset="0"/>
              </a:rPr>
              <a:t> (версия 1.0 была выпущена в ноябре 2014)</a:t>
            </a:r>
          </a:p>
          <a:p>
            <a:endParaRPr lang="ru-RU" sz="2400" dirty="0">
              <a:latin typeface="Times New Roman" panose="02020603050405020304" pitchFamily="18" charset="0"/>
              <a:cs typeface="Times New Roman" panose="02020603050405020304" pitchFamily="18" charset="0"/>
            </a:endParaRPr>
          </a:p>
          <a:p>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254167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08846" y="856357"/>
            <a:ext cx="11183154" cy="6124754"/>
          </a:xfrm>
          <a:prstGeom prst="rect">
            <a:avLst/>
          </a:prstGeom>
        </p:spPr>
        <p:txBody>
          <a:bodyPr wrap="square">
            <a:spAutoFit/>
          </a:bodyPr>
          <a:lstStyle/>
          <a:p>
            <a:r>
              <a:rPr lang="ru-RU" sz="3200" dirty="0">
                <a:latin typeface="Times New Roman" panose="02020603050405020304" pitchFamily="18" charset="0"/>
                <a:cs typeface="Times New Roman" panose="02020603050405020304" pitchFamily="18" charset="0"/>
              </a:rPr>
              <a:t>I поколение SME</a:t>
            </a:r>
          </a:p>
          <a:p>
            <a:r>
              <a:rPr lang="ru-RU" sz="2400" dirty="0">
                <a:latin typeface="Times New Roman" panose="02020603050405020304" pitchFamily="18" charset="0"/>
                <a:cs typeface="Times New Roman" panose="02020603050405020304" pitchFamily="18" charset="0"/>
              </a:rPr>
              <a:t>Был разработан ряд стандартов ситуационной инженерии методов, которые определяют "метамодель" метода - из каких компонентов состоит метод, характеристики этих компонент, и связи между компонентами. Среди этих стандартов наиболее известны (см. краткий обзор):</a:t>
            </a:r>
          </a:p>
          <a:p>
            <a:r>
              <a:rPr lang="ru-RU" sz="2400" dirty="0">
                <a:latin typeface="Times New Roman" panose="02020603050405020304" pitchFamily="18" charset="0"/>
                <a:cs typeface="Times New Roman" panose="02020603050405020304" pitchFamily="18" charset="0"/>
              </a:rPr>
              <a:t>1.	OPF (OPEN </a:t>
            </a:r>
            <a:r>
              <a:rPr lang="ru-RU" sz="2400" dirty="0" err="1">
                <a:latin typeface="Times New Roman" panose="02020603050405020304" pitchFamily="18" charset="0"/>
                <a:cs typeface="Times New Roman" panose="02020603050405020304" pitchFamily="18" charset="0"/>
              </a:rPr>
              <a:t>Process</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Framework</a:t>
            </a:r>
            <a:r>
              <a:rPr lang="ru-RU" sz="2400" dirty="0">
                <a:latin typeface="Times New Roman" panose="02020603050405020304" pitchFamily="18" charset="0"/>
                <a:cs typeface="Times New Roman" panose="02020603050405020304" pitchFamily="18" charset="0"/>
              </a:rPr>
              <a:t>) – один из ранних стандартов, представляет собой свободный набор компонентов для создания процессов ЖЦ на уровне проекта.</a:t>
            </a:r>
          </a:p>
          <a:p>
            <a:r>
              <a:rPr lang="ru-RU" sz="2400" dirty="0">
                <a:latin typeface="Times New Roman" panose="02020603050405020304" pitchFamily="18" charset="0"/>
                <a:cs typeface="Times New Roman" panose="02020603050405020304" pitchFamily="18" charset="0"/>
              </a:rPr>
              <a:t>2.	OMG SPEM 2.0 - открытый стандарт OMG на базе профиля UML 2, предлагающий унифицированный способ представления ЖЦ.</a:t>
            </a:r>
          </a:p>
          <a:p>
            <a:r>
              <a:rPr lang="ru-RU" sz="2400" dirty="0">
                <a:latin typeface="Times New Roman" panose="02020603050405020304" pitchFamily="18" charset="0"/>
                <a:cs typeface="Times New Roman" panose="02020603050405020304" pitchFamily="18" charset="0"/>
              </a:rPr>
              <a:t>3.	ISO 24744 - стандарт ISO на метамодель для методик разработки. Гармонизирован с ISO 15288.</a:t>
            </a:r>
          </a:p>
          <a:p>
            <a:r>
              <a:rPr lang="ru-RU" sz="2400" dirty="0">
                <a:latin typeface="Times New Roman" panose="02020603050405020304" pitchFamily="18" charset="0"/>
                <a:cs typeface="Times New Roman" panose="02020603050405020304" pitchFamily="18" charset="0"/>
              </a:rPr>
              <a:t>4.	SEMAT - инициатива по стандартизации, находящаяся в русле ситуационной инженерии методов</a:t>
            </a:r>
          </a:p>
          <a:p>
            <a:endParaRPr lang="ru-RU" sz="2400" dirty="0">
              <a:latin typeface="Times New Roman" panose="02020603050405020304" pitchFamily="18" charset="0"/>
              <a:cs typeface="Times New Roman" panose="02020603050405020304" pitchFamily="18" charset="0"/>
            </a:endParaRPr>
          </a:p>
          <a:p>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051089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08846" y="856357"/>
            <a:ext cx="11183154" cy="5509200"/>
          </a:xfrm>
          <a:prstGeom prst="rect">
            <a:avLst/>
          </a:prstGeom>
        </p:spPr>
        <p:txBody>
          <a:bodyPr wrap="square">
            <a:spAutoFit/>
          </a:bodyPr>
          <a:lstStyle/>
          <a:p>
            <a:r>
              <a:rPr lang="ru-RU" sz="3200" dirty="0">
                <a:latin typeface="Times New Roman" panose="02020603050405020304" pitchFamily="18" charset="0"/>
                <a:cs typeface="Times New Roman" panose="02020603050405020304" pitchFamily="18" charset="0"/>
              </a:rPr>
              <a:t>II поколение </a:t>
            </a:r>
            <a:r>
              <a:rPr lang="ru-RU" sz="3200" dirty="0" smtClean="0">
                <a:latin typeface="Times New Roman" panose="02020603050405020304" pitchFamily="18" charset="0"/>
                <a:cs typeface="Times New Roman" panose="02020603050405020304" pitchFamily="18" charset="0"/>
              </a:rPr>
              <a:t>SME</a:t>
            </a:r>
          </a:p>
          <a:p>
            <a:endParaRPr lang="ru-RU" sz="3200" dirty="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Стандарт </a:t>
            </a:r>
            <a:r>
              <a:rPr lang="ru-RU" sz="2400" dirty="0">
                <a:latin typeface="Times New Roman" panose="02020603050405020304" pitchFamily="18" charset="0"/>
                <a:cs typeface="Times New Roman" panose="02020603050405020304" pitchFamily="18" charset="0"/>
              </a:rPr>
              <a:t>OMG </a:t>
            </a:r>
            <a:r>
              <a:rPr lang="ru-RU" sz="2400" dirty="0" err="1">
                <a:latin typeface="Times New Roman" panose="02020603050405020304" pitchFamily="18" charset="0"/>
                <a:cs typeface="Times New Roman" panose="02020603050405020304" pitchFamily="18" charset="0"/>
              </a:rPr>
              <a:t>Essence</a:t>
            </a:r>
            <a:r>
              <a:rPr lang="ru-RU" sz="2400" dirty="0">
                <a:latin typeface="Times New Roman" panose="02020603050405020304" pitchFamily="18" charset="0"/>
                <a:cs typeface="Times New Roman" panose="02020603050405020304" pitchFamily="18" charset="0"/>
              </a:rPr>
              <a:t> – ядро и язык для описания методов и практик программной инженерии. Основным отличием </a:t>
            </a:r>
            <a:r>
              <a:rPr lang="ru-RU" sz="2400" dirty="0" err="1">
                <a:latin typeface="Times New Roman" panose="02020603050405020304" pitchFamily="18" charset="0"/>
                <a:cs typeface="Times New Roman" panose="02020603050405020304" pitchFamily="18" charset="0"/>
              </a:rPr>
              <a:t>Essence</a:t>
            </a:r>
            <a:r>
              <a:rPr lang="ru-RU" sz="2400" dirty="0">
                <a:latin typeface="Times New Roman" panose="02020603050405020304" pitchFamily="18" charset="0"/>
                <a:cs typeface="Times New Roman" panose="02020603050405020304" pitchFamily="18" charset="0"/>
              </a:rPr>
              <a:t> от предыдущих попыток (таких как OPF, SPEM, ISO 24744) решить ту же задачу является то, что наряду с синтаксисом языка в </a:t>
            </a:r>
            <a:r>
              <a:rPr lang="ru-RU" sz="2400" dirty="0" err="1">
                <a:latin typeface="Times New Roman" panose="02020603050405020304" pitchFamily="18" charset="0"/>
                <a:cs typeface="Times New Roman" panose="02020603050405020304" pitchFamily="18" charset="0"/>
              </a:rPr>
              <a:t>Essence</a:t>
            </a:r>
            <a:r>
              <a:rPr lang="ru-RU" sz="2400" dirty="0">
                <a:latin typeface="Times New Roman" panose="02020603050405020304" pitchFamily="18" charset="0"/>
                <a:cs typeface="Times New Roman" panose="02020603050405020304" pitchFamily="18" charset="0"/>
              </a:rPr>
              <a:t> вводится хорошо проработанный базовый набор типизированных понятий, называемых ядром. Ядро </a:t>
            </a:r>
            <a:r>
              <a:rPr lang="ru-RU" sz="2400" dirty="0" err="1">
                <a:latin typeface="Times New Roman" panose="02020603050405020304" pitchFamily="18" charset="0"/>
                <a:cs typeface="Times New Roman" panose="02020603050405020304" pitchFamily="18" charset="0"/>
              </a:rPr>
              <a:t>Essence</a:t>
            </a:r>
            <a:r>
              <a:rPr lang="ru-RU" sz="2400" dirty="0">
                <a:latin typeface="Times New Roman" panose="02020603050405020304" pitchFamily="18" charset="0"/>
                <a:cs typeface="Times New Roman" panose="02020603050405020304" pitchFamily="18" charset="0"/>
              </a:rPr>
              <a:t> разделено на три области интересов (клиента, решения и деятельность). </a:t>
            </a:r>
            <a:endParaRPr lang="ru-RU" sz="2400" dirty="0" smtClean="0">
              <a:latin typeface="Times New Roman" panose="02020603050405020304" pitchFamily="18" charset="0"/>
              <a:cs typeface="Times New Roman" panose="02020603050405020304" pitchFamily="18" charset="0"/>
            </a:endParaRPr>
          </a:p>
          <a:p>
            <a:endParaRPr lang="ru-RU" sz="2400" dirty="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В </a:t>
            </a:r>
            <a:r>
              <a:rPr lang="ru-RU" sz="2400" dirty="0">
                <a:latin typeface="Times New Roman" panose="02020603050405020304" pitchFamily="18" charset="0"/>
                <a:cs typeface="Times New Roman" panose="02020603050405020304" pitchFamily="18" charset="0"/>
              </a:rPr>
              <a:t>каждой области интересов есть свои альфы, пространства дел и компетенции. Важными свойствами ядра являются исполнимость, расширяемость и практичность.</a:t>
            </a:r>
          </a:p>
          <a:p>
            <a:endParaRPr lang="ru-RU" sz="2400" dirty="0">
              <a:latin typeface="Times New Roman" panose="02020603050405020304" pitchFamily="18" charset="0"/>
              <a:cs typeface="Times New Roman" panose="02020603050405020304" pitchFamily="18" charset="0"/>
            </a:endParaRPr>
          </a:p>
          <a:p>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047338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08846" y="856357"/>
            <a:ext cx="11183154" cy="5016758"/>
          </a:xfrm>
          <a:prstGeom prst="rect">
            <a:avLst/>
          </a:prstGeom>
        </p:spPr>
        <p:txBody>
          <a:bodyPr wrap="square">
            <a:spAutoFit/>
          </a:bodyPr>
          <a:lstStyle/>
          <a:p>
            <a:r>
              <a:rPr lang="ru-RU" sz="3200" dirty="0">
                <a:latin typeface="Times New Roman" panose="02020603050405020304" pitchFamily="18" charset="0"/>
                <a:cs typeface="Times New Roman" panose="02020603050405020304" pitchFamily="18" charset="0"/>
              </a:rPr>
              <a:t> </a:t>
            </a:r>
            <a:r>
              <a:rPr lang="ru-RU" sz="3200" dirty="0" smtClean="0">
                <a:latin typeface="Times New Roman" panose="02020603050405020304" pitchFamily="18" charset="0"/>
                <a:cs typeface="Times New Roman" panose="02020603050405020304" pitchFamily="18" charset="0"/>
              </a:rPr>
              <a:t>Альфы </a:t>
            </a:r>
            <a:r>
              <a:rPr lang="ru-RU" sz="3200" dirty="0">
                <a:latin typeface="Times New Roman" panose="02020603050405020304" pitchFamily="18" charset="0"/>
                <a:cs typeface="Times New Roman" panose="02020603050405020304" pitchFamily="18" charset="0"/>
              </a:rPr>
              <a:t>инженерного проекта</a:t>
            </a:r>
          </a:p>
          <a:p>
            <a:endParaRPr lang="ru-RU" sz="2400" dirty="0">
              <a:latin typeface="Times New Roman" panose="02020603050405020304" pitchFamily="18" charset="0"/>
              <a:cs typeface="Times New Roman" panose="02020603050405020304" pitchFamily="18" charset="0"/>
            </a:endParaRPr>
          </a:p>
          <a:p>
            <a:r>
              <a:rPr lang="ru-RU" sz="2400" dirty="0">
                <a:latin typeface="Times New Roman" panose="02020603050405020304" pitchFamily="18" charset="0"/>
                <a:cs typeface="Times New Roman" panose="02020603050405020304" pitchFamily="18" charset="0"/>
              </a:rPr>
              <a:t>      Альфы — это функциональные (выполняющие определённую функцию, играющие определённую роль, идеальные) объекты, по которым мы судим о продвижении ("как много мы уже сделали?") и здоровье ("в проекте всё идёт хорошо") проекта. Альфы — это абстракция того же сорта, какого "физическое тело" является абстракцией реальных физических объектов (да, это физическое тело имеет массу, а геометрическая точка имеет координаты. Но мы связываем физические тела и математические точки как идеальные объекты с реальными объектами, и после надлежащего тренинга "склеиваем" в мышлении идеальные и реальные объекты. Поэтому об экземплярах альф в проекте принято говорить так, как будто они вполне реальны и существуют в мире, несмотря на все абстракции.</a:t>
            </a:r>
          </a:p>
          <a:p>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33844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29296" y="791963"/>
            <a:ext cx="11183154" cy="5262979"/>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Альфы фиксируют компактное описание мира/теорию, удобную для решения каких-то практических проблем. Это нужно, чтобы иметь возможность повторно использовать известные нам способы рассуждений и решения задач для самых разных объектов. Так, мы думаем о </a:t>
            </a:r>
            <a:r>
              <a:rPr lang="ru-RU" sz="2400" dirty="0" smtClean="0">
                <a:latin typeface="Times New Roman" panose="02020603050405020304" pitchFamily="18" charset="0"/>
                <a:cs typeface="Times New Roman" panose="02020603050405020304" pitchFamily="18" charset="0"/>
              </a:rPr>
              <a:t>«физическом теле» </a:t>
            </a:r>
            <a:r>
              <a:rPr lang="ru-RU" sz="2400" dirty="0">
                <a:latin typeface="Times New Roman" panose="02020603050405020304" pitchFamily="18" charset="0"/>
                <a:cs typeface="Times New Roman" panose="02020603050405020304" pitchFamily="18" charset="0"/>
              </a:rPr>
              <a:t>и </a:t>
            </a:r>
            <a:r>
              <a:rPr lang="ru-RU" sz="2400" dirty="0" smtClean="0">
                <a:latin typeface="Times New Roman" panose="02020603050405020304" pitchFamily="18" charset="0"/>
                <a:cs typeface="Times New Roman" panose="02020603050405020304" pitchFamily="18" charset="0"/>
              </a:rPr>
              <a:t>«математических точках» </a:t>
            </a:r>
            <a:r>
              <a:rPr lang="ru-RU" sz="2400" dirty="0">
                <a:latin typeface="Times New Roman" panose="02020603050405020304" pitchFamily="18" charset="0"/>
                <a:cs typeface="Times New Roman" panose="02020603050405020304" pitchFamily="18" charset="0"/>
              </a:rPr>
              <a:t>единообразно, </a:t>
            </a:r>
            <a:r>
              <a:rPr lang="ru-RU" sz="2400" dirty="0" smtClean="0">
                <a:latin typeface="Times New Roman" panose="02020603050405020304" pitchFamily="18" charset="0"/>
                <a:cs typeface="Times New Roman" panose="02020603050405020304" pitchFamily="18" charset="0"/>
              </a:rPr>
              <a:t>«как </a:t>
            </a:r>
            <a:r>
              <a:rPr lang="ru-RU" sz="2400" dirty="0">
                <a:latin typeface="Times New Roman" panose="02020603050405020304" pitchFamily="18" charset="0"/>
                <a:cs typeface="Times New Roman" panose="02020603050405020304" pitchFamily="18" charset="0"/>
              </a:rPr>
              <a:t>в учебниках физики и </a:t>
            </a:r>
            <a:r>
              <a:rPr lang="ru-RU" sz="2400" dirty="0" smtClean="0">
                <a:latin typeface="Times New Roman" panose="02020603050405020304" pitchFamily="18" charset="0"/>
                <a:cs typeface="Times New Roman" panose="02020603050405020304" pitchFamily="18" charset="0"/>
              </a:rPr>
              <a:t>геометрии2, </a:t>
            </a:r>
            <a:r>
              <a:rPr lang="ru-RU" sz="2400" dirty="0">
                <a:latin typeface="Times New Roman" panose="02020603050405020304" pitchFamily="18" charset="0"/>
                <a:cs typeface="Times New Roman" panose="02020603050405020304" pitchFamily="18" charset="0"/>
              </a:rPr>
              <a:t>а применимо это мышление к самым разным </a:t>
            </a:r>
            <a:r>
              <a:rPr lang="ru-RU" sz="2400" dirty="0" smtClean="0">
                <a:latin typeface="Times New Roman" panose="02020603050405020304" pitchFamily="18" charset="0"/>
                <a:cs typeface="Times New Roman" panose="02020603050405020304" pitchFamily="18" charset="0"/>
              </a:rPr>
              <a:t>«реальным </a:t>
            </a:r>
            <a:r>
              <a:rPr lang="ru-RU" sz="2400" dirty="0">
                <a:latin typeface="Times New Roman" panose="02020603050405020304" pitchFamily="18" charset="0"/>
                <a:cs typeface="Times New Roman" panose="02020603050405020304" pitchFamily="18" charset="0"/>
              </a:rPr>
              <a:t>объектам вокруг </a:t>
            </a:r>
            <a:r>
              <a:rPr lang="ru-RU" sz="2400" dirty="0" smtClean="0">
                <a:latin typeface="Times New Roman" panose="02020603050405020304" pitchFamily="18" charset="0"/>
                <a:cs typeface="Times New Roman" panose="02020603050405020304" pitchFamily="18" charset="0"/>
              </a:rPr>
              <a:t>нас» </a:t>
            </a:r>
            <a:r>
              <a:rPr lang="ru-RU" sz="2400" dirty="0">
                <a:latin typeface="Times New Roman" panose="02020603050405020304" pitchFamily="18" charset="0"/>
                <a:cs typeface="Times New Roman" panose="02020603050405020304" pitchFamily="18" charset="0"/>
              </a:rPr>
              <a:t>— от коробка спичек до галактик. </a:t>
            </a:r>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В </a:t>
            </a:r>
            <a:r>
              <a:rPr lang="ru-RU" sz="2400" dirty="0">
                <a:latin typeface="Times New Roman" panose="02020603050405020304" pitchFamily="18" charset="0"/>
                <a:cs typeface="Times New Roman" panose="02020603050405020304" pitchFamily="18" charset="0"/>
              </a:rPr>
              <a:t>этой экономии мышления (учимся думать один раз, затем похоже думаем в самых разных ситуациях) и заключается смысл разделения альф и рабочих продуктов. </a:t>
            </a:r>
            <a:endParaRPr lang="ru-RU" sz="2400" dirty="0" smtClean="0">
              <a:latin typeface="Times New Roman" panose="02020603050405020304" pitchFamily="18" charset="0"/>
              <a:cs typeface="Times New Roman" panose="02020603050405020304" pitchFamily="18" charset="0"/>
            </a:endParaRPr>
          </a:p>
          <a:p>
            <a:endParaRPr lang="ru-RU" sz="2400" dirty="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Например</a:t>
            </a:r>
            <a:r>
              <a:rPr lang="ru-RU" sz="2400" dirty="0">
                <a:latin typeface="Times New Roman" panose="02020603050405020304" pitchFamily="18" charset="0"/>
                <a:cs typeface="Times New Roman" panose="02020603050405020304" pitchFamily="18" charset="0"/>
              </a:rPr>
              <a:t>, учимся думать о </a:t>
            </a:r>
            <a:r>
              <a:rPr lang="ru-RU" sz="2400" dirty="0" smtClean="0">
                <a:latin typeface="Times New Roman" panose="02020603050405020304" pitchFamily="18" charset="0"/>
                <a:cs typeface="Times New Roman" panose="02020603050405020304" pitchFamily="18" charset="0"/>
              </a:rPr>
              <a:t>«требованиях» </a:t>
            </a:r>
            <a:r>
              <a:rPr lang="ru-RU" sz="2400" dirty="0">
                <a:latin typeface="Times New Roman" panose="02020603050405020304" pitchFamily="18" charset="0"/>
                <a:cs typeface="Times New Roman" panose="02020603050405020304" pitchFamily="18" charset="0"/>
              </a:rPr>
              <a:t>— а применяем потом это мышление к конкретным рабочим продуктам, которые можно найти на производстве </a:t>
            </a:r>
            <a:r>
              <a:rPr lang="ru-RU" sz="2400" dirty="0" smtClean="0">
                <a:latin typeface="Times New Roman" panose="02020603050405020304" pitchFamily="18" charset="0"/>
                <a:cs typeface="Times New Roman" panose="02020603050405020304" pitchFamily="18" charset="0"/>
              </a:rPr>
              <a:t>«в реале»: </a:t>
            </a:r>
            <a:r>
              <a:rPr lang="ru-RU" sz="2400" dirty="0">
                <a:latin typeface="Times New Roman" panose="02020603050405020304" pitchFamily="18" charset="0"/>
                <a:cs typeface="Times New Roman" panose="02020603050405020304" pitchFamily="18" charset="0"/>
              </a:rPr>
              <a:t>спецификациям требований, требованиям из текстов стандартов, </a:t>
            </a:r>
            <a:r>
              <a:rPr lang="ru-RU" sz="2400" dirty="0" err="1">
                <a:latin typeface="Times New Roman" panose="02020603050405020304" pitchFamily="18" charset="0"/>
                <a:cs typeface="Times New Roman" panose="02020603050405020304" pitchFamily="18" charset="0"/>
              </a:rPr>
              <a:t>user</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stories</a:t>
            </a:r>
            <a:r>
              <a:rPr lang="ru-RU" sz="2400" dirty="0">
                <a:latin typeface="Times New Roman" panose="02020603050405020304" pitchFamily="18" charset="0"/>
                <a:cs typeface="Times New Roman" panose="02020603050405020304" pitchFamily="18" charset="0"/>
              </a:rPr>
              <a:t> на карточках, записям в базе данных системы управления требованиями и т.д.</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366879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8034" y="856357"/>
            <a:ext cx="10831132" cy="5632311"/>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Основы включают в себя семь альф трёх дисциплин (Рис.1). Все эти альфы тесно связаны друг с другом. Нужно чётко понимать, что представление инженерного проекта через эти основные альфы — это существенное огрубление реальности. Но именно это огрубление реальности позволяет из </a:t>
            </a:r>
            <a:r>
              <a:rPr lang="ru-RU" sz="2400" dirty="0" smtClean="0">
                <a:latin typeface="Times New Roman" panose="02020603050405020304" pitchFamily="18" charset="0"/>
                <a:cs typeface="Times New Roman" panose="02020603050405020304" pitchFamily="18" charset="0"/>
              </a:rPr>
              <a:t>«цветущей сложности» </a:t>
            </a:r>
            <a:r>
              <a:rPr lang="ru-RU" sz="2400" dirty="0">
                <a:latin typeface="Times New Roman" panose="02020603050405020304" pitchFamily="18" charset="0"/>
                <a:cs typeface="Times New Roman" panose="02020603050405020304" pitchFamily="18" charset="0"/>
              </a:rPr>
              <a:t>выделить главное, на чём нужно будет сосредоточить мышление — какие-то детали при этом неизбежно </a:t>
            </a:r>
            <a:r>
              <a:rPr lang="ru-RU" sz="2400" dirty="0" smtClean="0">
                <a:latin typeface="Times New Roman" panose="02020603050405020304" pitchFamily="18" charset="0"/>
                <a:cs typeface="Times New Roman" panose="02020603050405020304" pitchFamily="18" charset="0"/>
              </a:rPr>
              <a:t>потеряются</a:t>
            </a:r>
            <a:r>
              <a:rPr lang="ru-RU" sz="2400" dirty="0">
                <a:latin typeface="Times New Roman" panose="02020603050405020304" pitchFamily="18" charset="0"/>
                <a:cs typeface="Times New Roman" panose="02020603050405020304" pitchFamily="18" charset="0"/>
              </a:rPr>
              <a:t>, но ситуация </a:t>
            </a:r>
            <a:r>
              <a:rPr lang="ru-RU" sz="2400" dirty="0" smtClean="0">
                <a:latin typeface="Times New Roman" panose="02020603050405020304" pitchFamily="18" charset="0"/>
                <a:cs typeface="Times New Roman" panose="02020603050405020304" pitchFamily="18" charset="0"/>
              </a:rPr>
              <a:t>«слона-то </a:t>
            </a:r>
            <a:r>
              <a:rPr lang="ru-RU" sz="2400" dirty="0">
                <a:latin typeface="Times New Roman" panose="02020603050405020304" pitchFamily="18" charset="0"/>
                <a:cs typeface="Times New Roman" panose="02020603050405020304" pitchFamily="18" charset="0"/>
              </a:rPr>
              <a:t>я и не </a:t>
            </a:r>
            <a:r>
              <a:rPr lang="ru-RU" sz="2400" dirty="0" smtClean="0">
                <a:latin typeface="Times New Roman" panose="02020603050405020304" pitchFamily="18" charset="0"/>
                <a:cs typeface="Times New Roman" panose="02020603050405020304" pitchFamily="18" charset="0"/>
              </a:rPr>
              <a:t>заметил» </a:t>
            </a:r>
            <a:r>
              <a:rPr lang="ru-RU" sz="2400" dirty="0">
                <a:latin typeface="Times New Roman" panose="02020603050405020304" pitchFamily="18" charset="0"/>
                <a:cs typeface="Times New Roman" panose="02020603050405020304" pitchFamily="18" charset="0"/>
              </a:rPr>
              <a:t>будет встречаться реже. В каждом инженерном проекте минимально нужно отслеживать семь альф в трёх дисциплинах, меньше </a:t>
            </a:r>
            <a:r>
              <a:rPr lang="ru-RU" sz="2400" dirty="0" smtClean="0">
                <a:latin typeface="Times New Roman" panose="02020603050405020304" pitchFamily="18" charset="0"/>
                <a:cs typeface="Times New Roman" panose="02020603050405020304" pitchFamily="18" charset="0"/>
              </a:rPr>
              <a:t>объектов </a:t>
            </a:r>
            <a:r>
              <a:rPr lang="ru-RU" sz="2400" dirty="0">
                <a:latin typeface="Times New Roman" panose="02020603050405020304" pitchFamily="18" charset="0"/>
                <a:cs typeface="Times New Roman" panose="02020603050405020304" pitchFamily="18" charset="0"/>
              </a:rPr>
              <a:t>внимания и дисциплин работы с ними иметь нельзя</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r>
              <a:rPr lang="ru-RU" sz="2400" dirty="0">
                <a:latin typeface="Times New Roman" panose="02020603050405020304" pitchFamily="18" charset="0"/>
                <a:cs typeface="Times New Roman" panose="02020603050405020304" pitchFamily="18" charset="0"/>
              </a:rPr>
              <a:t>      Это отслеживание и работа по изменению всех семи основных альф происходит в течение всего проекта. Когда в проекте происходит </a:t>
            </a:r>
            <a:r>
              <a:rPr lang="ru-RU" sz="2400" dirty="0" smtClean="0">
                <a:latin typeface="Times New Roman" panose="02020603050405020304" pitchFamily="18" charset="0"/>
                <a:cs typeface="Times New Roman" panose="02020603050405020304" pitchFamily="18" charset="0"/>
              </a:rPr>
              <a:t>«пожар», </a:t>
            </a:r>
            <a:r>
              <a:rPr lang="ru-RU" sz="2400" dirty="0">
                <a:latin typeface="Times New Roman" panose="02020603050405020304" pitchFamily="18" charset="0"/>
                <a:cs typeface="Times New Roman" panose="02020603050405020304" pitchFamily="18" charset="0"/>
              </a:rPr>
              <a:t>люди работают по ночам и всё внимание уделяется провальной составляющей проекта, знание этого простого факта — необходимости удержания во внимании всех семи альф на протяжении всего проекта — позволяет уберечься от </a:t>
            </a:r>
            <a:r>
              <a:rPr lang="ru-RU" sz="2400" dirty="0" smtClean="0">
                <a:latin typeface="Times New Roman" panose="02020603050405020304" pitchFamily="18" charset="0"/>
                <a:cs typeface="Times New Roman" panose="02020603050405020304" pitchFamily="18" charset="0"/>
              </a:rPr>
              <a:t>«глупых ошибок».</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92556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56822" y="1339404"/>
            <a:ext cx="10934164" cy="4524315"/>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Если вы помните о схеме инженерного проекта, то ответы </a:t>
            </a:r>
            <a:r>
              <a:rPr lang="ru-RU" sz="2400" dirty="0" smtClean="0">
                <a:latin typeface="Times New Roman" panose="02020603050405020304" pitchFamily="18" charset="0"/>
                <a:cs typeface="Times New Roman" panose="02020603050405020304" pitchFamily="18" charset="0"/>
              </a:rPr>
              <a:t>«журнал </a:t>
            </a:r>
            <a:r>
              <a:rPr lang="ru-RU" sz="2400" dirty="0">
                <a:latin typeface="Times New Roman" panose="02020603050405020304" pitchFamily="18" charset="0"/>
                <a:cs typeface="Times New Roman" panose="02020603050405020304" pitchFamily="18" charset="0"/>
              </a:rPr>
              <a:t>учёта </a:t>
            </a:r>
            <a:r>
              <a:rPr lang="ru-RU" sz="2400" dirty="0" smtClean="0">
                <a:latin typeface="Times New Roman" panose="02020603050405020304" pitchFamily="18" charset="0"/>
                <a:cs typeface="Times New Roman" panose="02020603050405020304" pitchFamily="18" charset="0"/>
              </a:rPr>
              <a:t>посещаемости», «испытательные стенды» </a:t>
            </a:r>
            <a:r>
              <a:rPr lang="ru-RU" sz="2400" dirty="0">
                <a:latin typeface="Times New Roman" panose="02020603050405020304" pitchFamily="18" charset="0"/>
                <a:cs typeface="Times New Roman" panose="02020603050405020304" pitchFamily="18" charset="0"/>
              </a:rPr>
              <a:t>и </a:t>
            </a:r>
            <a:r>
              <a:rPr lang="ru-RU" sz="2400" dirty="0" smtClean="0">
                <a:latin typeface="Times New Roman" panose="02020603050405020304" pitchFamily="18" charset="0"/>
                <a:cs typeface="Times New Roman" panose="02020603050405020304" pitchFamily="18" charset="0"/>
              </a:rPr>
              <a:t>«три инновации» </a:t>
            </a:r>
            <a:r>
              <a:rPr lang="ru-RU" sz="2400" dirty="0">
                <a:latin typeface="Times New Roman" panose="02020603050405020304" pitchFamily="18" charset="0"/>
                <a:cs typeface="Times New Roman" panose="02020603050405020304" pitchFamily="18" charset="0"/>
              </a:rPr>
              <a:t>не пойдут в зачёт, даже если они там есть, и они важны. </a:t>
            </a:r>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Как </a:t>
            </a:r>
            <a:r>
              <a:rPr lang="ru-RU" sz="2400" dirty="0">
                <a:latin typeface="Times New Roman" panose="02020603050405020304" pitchFamily="18" charset="0"/>
                <a:cs typeface="Times New Roman" panose="02020603050405020304" pitchFamily="18" charset="0"/>
              </a:rPr>
              <a:t>на вопрос </a:t>
            </a:r>
            <a:r>
              <a:rPr lang="ru-RU" sz="2400" dirty="0" smtClean="0">
                <a:latin typeface="Times New Roman" panose="02020603050405020304" pitchFamily="18" charset="0"/>
                <a:cs typeface="Times New Roman" panose="02020603050405020304" pitchFamily="18" charset="0"/>
              </a:rPr>
              <a:t>«что </a:t>
            </a:r>
            <a:r>
              <a:rPr lang="ru-RU" sz="2400" dirty="0">
                <a:latin typeface="Times New Roman" panose="02020603050405020304" pitchFamily="18" charset="0"/>
                <a:cs typeface="Times New Roman" panose="02020603050405020304" pitchFamily="18" charset="0"/>
              </a:rPr>
              <a:t>у нас сегодня на </a:t>
            </a:r>
            <a:r>
              <a:rPr lang="ru-RU" sz="2400" dirty="0" smtClean="0">
                <a:latin typeface="Times New Roman" panose="02020603050405020304" pitchFamily="18" charset="0"/>
                <a:cs typeface="Times New Roman" panose="02020603050405020304" pitchFamily="18" charset="0"/>
              </a:rPr>
              <a:t>обед» отвечают </a:t>
            </a:r>
            <a:r>
              <a:rPr lang="ru-RU" sz="2400" dirty="0">
                <a:latin typeface="Times New Roman" panose="02020603050405020304" pitchFamily="18" charset="0"/>
                <a:cs typeface="Times New Roman" panose="02020603050405020304" pitchFamily="18" charset="0"/>
              </a:rPr>
              <a:t>про первое, второе и третье блюдо в целом, но не </a:t>
            </a:r>
            <a:r>
              <a:rPr lang="ru-RU" sz="2400" dirty="0" smtClean="0">
                <a:latin typeface="Times New Roman" panose="02020603050405020304" pitchFamily="18" charset="0"/>
                <a:cs typeface="Times New Roman" panose="02020603050405020304" pitchFamily="18" charset="0"/>
              </a:rPr>
              <a:t>«вишня </a:t>
            </a:r>
            <a:r>
              <a:rPr lang="ru-RU" sz="2400" dirty="0">
                <a:latin typeface="Times New Roman" panose="02020603050405020304" pitchFamily="18" charset="0"/>
                <a:cs typeface="Times New Roman" panose="02020603050405020304" pitchFamily="18" charset="0"/>
              </a:rPr>
              <a:t>в </a:t>
            </a:r>
            <a:r>
              <a:rPr lang="ru-RU" sz="2400" dirty="0" smtClean="0">
                <a:latin typeface="Times New Roman" panose="02020603050405020304" pitchFamily="18" charset="0"/>
                <a:cs typeface="Times New Roman" panose="02020603050405020304" pitchFamily="18" charset="0"/>
              </a:rPr>
              <a:t>компоте», так </a:t>
            </a:r>
            <a:r>
              <a:rPr lang="ru-RU" sz="2400" dirty="0">
                <a:latin typeface="Times New Roman" panose="02020603050405020304" pitchFamily="18" charset="0"/>
                <a:cs typeface="Times New Roman" panose="02020603050405020304" pitchFamily="18" charset="0"/>
              </a:rPr>
              <a:t>и в инженерном проекте отвечают прямо по схеме инженерного проекта, прямо по диаграмме, прямо в терминах задаваемой диаграммой онтологии (того, что есть в мире — по мнению диаграммы и согласных с ней людей): ещё в инженерном проекте есть </a:t>
            </a:r>
            <a:r>
              <a:rPr lang="ru-RU" sz="2400" dirty="0" err="1">
                <a:latin typeface="Times New Roman" panose="02020603050405020304" pitchFamily="18" charset="0"/>
                <a:cs typeface="Times New Roman" panose="02020603050405020304" pitchFamily="18" charset="0"/>
              </a:rPr>
              <a:t>стейкхолдеры</a:t>
            </a:r>
            <a:r>
              <a:rPr lang="ru-RU" sz="2400" dirty="0">
                <a:latin typeface="Times New Roman" panose="02020603050405020304" pitchFamily="18" charset="0"/>
                <a:cs typeface="Times New Roman" panose="02020603050405020304" pitchFamily="18" charset="0"/>
              </a:rPr>
              <a:t>, определение системы и воплощение системы. </a:t>
            </a:r>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Поменяете </a:t>
            </a:r>
            <a:r>
              <a:rPr lang="ru-RU" sz="2400" dirty="0">
                <a:latin typeface="Times New Roman" panose="02020603050405020304" pitchFamily="18" charset="0"/>
                <a:cs typeface="Times New Roman" panose="02020603050405020304" pitchFamily="18" charset="0"/>
              </a:rPr>
              <a:t>схему — будут другие ответы, но пока мы работаем с этой схемой — в зачёт идёт только этот ответ. Нет никакого </a:t>
            </a:r>
            <a:r>
              <a:rPr lang="ru-RU" sz="2400" dirty="0" smtClean="0">
                <a:latin typeface="Times New Roman" panose="02020603050405020304" pitchFamily="18" charset="0"/>
                <a:cs typeface="Times New Roman" panose="02020603050405020304" pitchFamily="18" charset="0"/>
              </a:rPr>
              <a:t>«на </a:t>
            </a:r>
            <a:r>
              <a:rPr lang="ru-RU" sz="2400" dirty="0">
                <a:latin typeface="Times New Roman" panose="02020603050405020304" pitchFamily="18" charset="0"/>
                <a:cs typeface="Times New Roman" panose="02020603050405020304" pitchFamily="18" charset="0"/>
              </a:rPr>
              <a:t>самом </a:t>
            </a:r>
            <a:r>
              <a:rPr lang="ru-RU" sz="2400" dirty="0" smtClean="0">
                <a:latin typeface="Times New Roman" panose="02020603050405020304" pitchFamily="18" charset="0"/>
                <a:cs typeface="Times New Roman" panose="02020603050405020304" pitchFamily="18" charset="0"/>
              </a:rPr>
              <a:t>деле», </a:t>
            </a:r>
            <a:r>
              <a:rPr lang="ru-RU" sz="2400" dirty="0">
                <a:latin typeface="Times New Roman" panose="02020603050405020304" pitchFamily="18" charset="0"/>
                <a:cs typeface="Times New Roman" panose="02020603050405020304" pitchFamily="18" charset="0"/>
              </a:rPr>
              <a:t>есть только </a:t>
            </a:r>
            <a:r>
              <a:rPr lang="ru-RU" sz="2400" dirty="0" smtClean="0">
                <a:latin typeface="Times New Roman" panose="02020603050405020304" pitchFamily="18" charset="0"/>
                <a:cs typeface="Times New Roman" panose="02020603050405020304" pitchFamily="18" charset="0"/>
              </a:rPr>
              <a:t>«в </a:t>
            </a:r>
            <a:r>
              <a:rPr lang="ru-RU" sz="2400" dirty="0">
                <a:latin typeface="Times New Roman" panose="02020603050405020304" pitchFamily="18" charset="0"/>
                <a:cs typeface="Times New Roman" panose="02020603050405020304" pitchFamily="18" charset="0"/>
              </a:rPr>
              <a:t>соответствии с выбранной нами </a:t>
            </a:r>
            <a:r>
              <a:rPr lang="ru-RU" sz="2400" dirty="0" smtClean="0">
                <a:latin typeface="Times New Roman" panose="02020603050405020304" pitchFamily="18" charset="0"/>
                <a:cs typeface="Times New Roman" panose="02020603050405020304" pitchFamily="18" charset="0"/>
              </a:rPr>
              <a:t>онтологией/схемой».</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952574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75763" y="834792"/>
            <a:ext cx="11191741" cy="3046988"/>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Альфы могут быть вложены друг в друга (связь </a:t>
            </a:r>
            <a:r>
              <a:rPr lang="ru-RU" sz="2400" dirty="0" err="1">
                <a:latin typeface="Times New Roman" panose="02020603050405020304" pitchFamily="18" charset="0"/>
                <a:cs typeface="Times New Roman" panose="02020603050405020304" pitchFamily="18" charset="0"/>
              </a:rPr>
              <a:t>AlphaContaiment</a:t>
            </a:r>
            <a:r>
              <a:rPr lang="ru-RU" sz="2400" dirty="0">
                <a:latin typeface="Times New Roman" panose="02020603050405020304" pitchFamily="18" charset="0"/>
                <a:cs typeface="Times New Roman" panose="02020603050405020304" pitchFamily="18" charset="0"/>
              </a:rPr>
              <a:t>), при этом выполняется важное правило</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Продвижение </a:t>
            </a:r>
            <a:r>
              <a:rPr lang="ru-RU" sz="2400" dirty="0">
                <a:latin typeface="Times New Roman" panose="02020603050405020304" pitchFamily="18" charset="0"/>
                <a:cs typeface="Times New Roman" panose="02020603050405020304" pitchFamily="18" charset="0"/>
              </a:rPr>
              <a:t>по состояниям вложенной альфы (части) означает какое-то продвижение по состояниям объемлющей альфы (целого). Отношения вложенности альф — это тоже направленный граф, одна альфа может быть частью других альф. Пример </a:t>
            </a:r>
            <a:r>
              <a:rPr lang="ru-RU" sz="2400" dirty="0" err="1">
                <a:latin typeface="Times New Roman" panose="02020603050405020304" pitchFamily="18" charset="0"/>
                <a:cs typeface="Times New Roman" panose="02020603050405020304" pitchFamily="18" charset="0"/>
              </a:rPr>
              <a:t>подальф</a:t>
            </a:r>
            <a:r>
              <a:rPr lang="ru-RU" sz="2400" dirty="0">
                <a:latin typeface="Times New Roman" panose="02020603050405020304" pitchFamily="18" charset="0"/>
                <a:cs typeface="Times New Roman" panose="02020603050405020304" pitchFamily="18" charset="0"/>
              </a:rPr>
              <a:t> возможностей (новые технологии, которые необходимы предприятию, чтобы удовлетворить потребности своих клиентов, одновременно являются </a:t>
            </a:r>
            <a:r>
              <a:rPr lang="ru-RU" sz="2400" dirty="0" err="1">
                <a:latin typeface="Times New Roman" panose="02020603050405020304" pitchFamily="18" charset="0"/>
                <a:cs typeface="Times New Roman" panose="02020603050405020304" pitchFamily="18" charset="0"/>
              </a:rPr>
              <a:t>подальфами</a:t>
            </a:r>
            <a:r>
              <a:rPr lang="ru-RU" sz="2400" dirty="0">
                <a:latin typeface="Times New Roman" panose="02020603050405020304" pitchFamily="18" charset="0"/>
                <a:cs typeface="Times New Roman" panose="02020603050405020304" pitchFamily="18" charset="0"/>
              </a:rPr>
              <a:t> технологий</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5595489" y="3567448"/>
            <a:ext cx="6191249" cy="2743199"/>
          </a:xfrm>
          <a:prstGeom prst="rect">
            <a:avLst/>
          </a:prstGeom>
        </p:spPr>
      </p:pic>
    </p:spTree>
    <p:extLst>
      <p:ext uri="{BB962C8B-B14F-4D97-AF65-F5344CB8AC3E}">
        <p14:creationId xmlns:p14="http://schemas.microsoft.com/office/powerpoint/2010/main" val="117376250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34095" y="976460"/>
            <a:ext cx="11191741" cy="4154984"/>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Связь альф (</a:t>
            </a:r>
            <a:r>
              <a:rPr lang="ru-RU" sz="2400" dirty="0" err="1">
                <a:latin typeface="Times New Roman" panose="02020603050405020304" pitchFamily="18" charset="0"/>
                <a:cs typeface="Times New Roman" panose="02020603050405020304" pitchFamily="18" charset="0"/>
              </a:rPr>
              <a:t>Alpha</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association</a:t>
            </a:r>
            <a:r>
              <a:rPr lang="ru-RU" sz="2400" dirty="0">
                <a:latin typeface="Times New Roman" panose="02020603050405020304" pitchFamily="18" charset="0"/>
                <a:cs typeface="Times New Roman" panose="02020603050405020304" pitchFamily="18" charset="0"/>
              </a:rPr>
              <a:t>) определяет отношения между двумя альфами.</a:t>
            </a:r>
          </a:p>
          <a:p>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7 </a:t>
            </a:r>
            <a:r>
              <a:rPr lang="ru-RU" sz="2400" dirty="0">
                <a:latin typeface="Times New Roman" panose="02020603050405020304" pitchFamily="18" charset="0"/>
                <a:cs typeface="Times New Roman" panose="02020603050405020304" pitchFamily="18" charset="0"/>
              </a:rPr>
              <a:t>основных альф системной </a:t>
            </a:r>
            <a:r>
              <a:rPr lang="ru-RU" sz="2400" dirty="0" smtClean="0">
                <a:latin typeface="Times New Roman" panose="02020603050405020304" pitchFamily="18" charset="0"/>
                <a:cs typeface="Times New Roman" panose="02020603050405020304" pitchFamily="18" charset="0"/>
              </a:rPr>
              <a:t>инженерии</a:t>
            </a:r>
          </a:p>
          <a:p>
            <a:endParaRPr lang="ru-RU" sz="24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ru-RU" sz="2400" dirty="0" err="1" smtClean="0">
                <a:latin typeface="Times New Roman" panose="02020603050405020304" pitchFamily="18" charset="0"/>
                <a:cs typeface="Times New Roman" panose="02020603050405020304" pitchFamily="18" charset="0"/>
              </a:rPr>
              <a:t>Стейкхолдеры</a:t>
            </a:r>
            <a:endParaRPr lang="ru-RU" sz="24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ru-RU" sz="2400" dirty="0" smtClean="0">
                <a:latin typeface="Times New Roman" panose="02020603050405020304" pitchFamily="18" charset="0"/>
                <a:cs typeface="Times New Roman" panose="02020603050405020304" pitchFamily="18" charset="0"/>
              </a:rPr>
              <a:t>Возможности</a:t>
            </a:r>
            <a:endParaRPr lang="ru-RU" sz="24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ru-RU" sz="2400" dirty="0" smtClean="0">
                <a:latin typeface="Times New Roman" panose="02020603050405020304" pitchFamily="18" charset="0"/>
                <a:cs typeface="Times New Roman" panose="02020603050405020304" pitchFamily="18" charset="0"/>
              </a:rPr>
              <a:t>Определение </a:t>
            </a:r>
            <a:r>
              <a:rPr lang="ru-RU" sz="2400" dirty="0">
                <a:latin typeface="Times New Roman" panose="02020603050405020304" pitchFamily="18" charset="0"/>
                <a:cs typeface="Times New Roman" panose="02020603050405020304" pitchFamily="18" charset="0"/>
              </a:rPr>
              <a:t>системы</a:t>
            </a:r>
          </a:p>
          <a:p>
            <a:pPr marL="457200" indent="-457200">
              <a:buFont typeface="+mj-lt"/>
              <a:buAutoNum type="arabicPeriod"/>
            </a:pPr>
            <a:r>
              <a:rPr lang="ru-RU" sz="2400" dirty="0" smtClean="0">
                <a:latin typeface="Times New Roman" panose="02020603050405020304" pitchFamily="18" charset="0"/>
                <a:cs typeface="Times New Roman" panose="02020603050405020304" pitchFamily="18" charset="0"/>
              </a:rPr>
              <a:t>Воплощение системы</a:t>
            </a:r>
            <a:r>
              <a:rPr lang="ru-RU" sz="2400" dirty="0">
                <a:latin typeface="Times New Roman" panose="02020603050405020304" pitchFamily="18" charset="0"/>
                <a:cs typeface="Times New Roman" panose="02020603050405020304" pitchFamily="18" charset="0"/>
              </a:rPr>
              <a:t>	</a:t>
            </a:r>
            <a:endParaRPr lang="ru-RU" sz="2400" dirty="0" smtClean="0">
              <a:latin typeface="Times New Roman" panose="02020603050405020304" pitchFamily="18" charset="0"/>
              <a:cs typeface="Times New Roman" panose="02020603050405020304" pitchFamily="18" charset="0"/>
            </a:endParaRPr>
          </a:p>
          <a:p>
            <a:pPr marL="457200" indent="-457200">
              <a:buFont typeface="+mj-lt"/>
              <a:buAutoNum type="arabicPeriod"/>
            </a:pPr>
            <a:r>
              <a:rPr lang="ru-RU" sz="2400" dirty="0" smtClean="0">
                <a:latin typeface="Times New Roman" panose="02020603050405020304" pitchFamily="18" charset="0"/>
                <a:cs typeface="Times New Roman" panose="02020603050405020304" pitchFamily="18" charset="0"/>
              </a:rPr>
              <a:t>Команда</a:t>
            </a:r>
            <a:endParaRPr lang="ru-RU" sz="24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ru-RU" sz="2400" dirty="0" smtClean="0">
                <a:latin typeface="Times New Roman" panose="02020603050405020304" pitchFamily="18" charset="0"/>
                <a:cs typeface="Times New Roman" panose="02020603050405020304" pitchFamily="18" charset="0"/>
              </a:rPr>
              <a:t>Работа</a:t>
            </a:r>
            <a:endParaRPr lang="ru-RU" sz="2400" dirty="0">
              <a:latin typeface="Times New Roman" panose="02020603050405020304" pitchFamily="18" charset="0"/>
              <a:cs typeface="Times New Roman" panose="02020603050405020304" pitchFamily="18" charset="0"/>
            </a:endParaRPr>
          </a:p>
          <a:p>
            <a:pPr marL="457200" indent="-457200">
              <a:buFont typeface="+mj-lt"/>
              <a:buAutoNum type="arabicPeriod"/>
            </a:pPr>
            <a:r>
              <a:rPr lang="ru-RU" sz="2400" dirty="0" smtClean="0">
                <a:latin typeface="Times New Roman" panose="02020603050405020304" pitchFamily="18" charset="0"/>
                <a:cs typeface="Times New Roman" panose="02020603050405020304" pitchFamily="18" charset="0"/>
              </a:rPr>
              <a:t>Технология</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52239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032612" y="5030127"/>
            <a:ext cx="6822443" cy="1138773"/>
          </a:xfrm>
          <a:prstGeom prst="rect">
            <a:avLst/>
          </a:prstGeom>
        </p:spPr>
        <p:txBody>
          <a:bodyPr wrap="square">
            <a:spAutoFit/>
          </a:bodyPr>
          <a:lstStyle/>
          <a:p>
            <a:endParaRPr lang="ru-RU" sz="2400" dirty="0" smtClean="0">
              <a:latin typeface="Times New Roman" panose="02020603050405020304" pitchFamily="18" charset="0"/>
              <a:cs typeface="Times New Roman" panose="02020603050405020304" pitchFamily="18" charset="0"/>
            </a:endParaRPr>
          </a:p>
          <a:p>
            <a:endParaRPr lang="ru-RU" sz="2400" dirty="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 </a:t>
            </a:r>
            <a:endParaRPr lang="ru-RU" sz="2000"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6253534" y="854122"/>
            <a:ext cx="5642112" cy="4866322"/>
          </a:xfrm>
          <a:prstGeom prst="rect">
            <a:avLst/>
          </a:prstGeom>
        </p:spPr>
      </p:pic>
      <p:sp>
        <p:nvSpPr>
          <p:cNvPr id="4" name="Прямоугольник 3"/>
          <p:cNvSpPr/>
          <p:nvPr/>
        </p:nvSpPr>
        <p:spPr>
          <a:xfrm>
            <a:off x="729803" y="1196386"/>
            <a:ext cx="5523731" cy="3046988"/>
          </a:xfrm>
          <a:prstGeom prst="rect">
            <a:avLst/>
          </a:prstGeom>
        </p:spPr>
        <p:txBody>
          <a:bodyPr wrap="square">
            <a:spAutoFit/>
          </a:bodyPr>
          <a:lstStyle/>
          <a:p>
            <a:r>
              <a:rPr lang="ru-RU" sz="2400" b="1" dirty="0">
                <a:latin typeface="Times New Roman" panose="02020603050405020304" pitchFamily="18" charset="0"/>
                <a:cs typeface="Times New Roman" panose="02020603050405020304" pitchFamily="18" charset="0"/>
              </a:rPr>
              <a:t>Схема инженерного проекта </a:t>
            </a:r>
            <a:r>
              <a:rPr lang="ru-RU" sz="2400" dirty="0">
                <a:latin typeface="Times New Roman" panose="02020603050405020304" pitchFamily="18" charset="0"/>
                <a:cs typeface="Times New Roman" panose="02020603050405020304" pitchFamily="18" charset="0"/>
              </a:rPr>
              <a:t>(диаграмма Основ системной инженерии) - набор из связанных отношениями семи альф (</a:t>
            </a:r>
            <a:r>
              <a:rPr lang="ru-RU" sz="2400" dirty="0" err="1">
                <a:latin typeface="Times New Roman" panose="02020603050405020304" pitchFamily="18" charset="0"/>
                <a:cs typeface="Times New Roman" panose="02020603050405020304" pitchFamily="18" charset="0"/>
              </a:rPr>
              <a:t>concepts</a:t>
            </a:r>
            <a:r>
              <a:rPr lang="ru-RU" sz="2400" dirty="0">
                <a:latin typeface="Times New Roman" panose="02020603050405020304" pitchFamily="18" charset="0"/>
                <a:cs typeface="Times New Roman" panose="02020603050405020304" pitchFamily="18" charset="0"/>
              </a:rPr>
              <a:t>), каждое из которых обозначает что-то, что нас по поводу инженерного проекта интересует в реальности, изменения чего мы отслеживаем:</a:t>
            </a:r>
          </a:p>
        </p:txBody>
      </p:sp>
    </p:spTree>
    <p:extLst>
      <p:ext uri="{BB962C8B-B14F-4D97-AF65-F5344CB8AC3E}">
        <p14:creationId xmlns:p14="http://schemas.microsoft.com/office/powerpoint/2010/main" val="41716165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1369" y="1247284"/>
            <a:ext cx="10534919" cy="4893647"/>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На схеме изображены три дисциплины/области интереса:</a:t>
            </a:r>
          </a:p>
          <a:p>
            <a:r>
              <a:rPr lang="ru-RU" sz="2400" dirty="0">
                <a:latin typeface="Times New Roman" panose="02020603050405020304" pitchFamily="18" charset="0"/>
                <a:cs typeface="Times New Roman" panose="02020603050405020304" pitchFamily="18" charset="0"/>
              </a:rPr>
              <a:t>•	Клиент - технологический менеджмент (упор на маркетинг/</a:t>
            </a:r>
            <a:r>
              <a:rPr lang="ru-RU" sz="2400" dirty="0" err="1">
                <a:latin typeface="Times New Roman" panose="02020603050405020304" pitchFamily="18" charset="0"/>
                <a:cs typeface="Times New Roman" panose="02020603050405020304" pitchFamily="18" charset="0"/>
              </a:rPr>
              <a:t>стратегирование</a:t>
            </a:r>
            <a:r>
              <a:rPr lang="ru-RU" sz="2400" dirty="0">
                <a:latin typeface="Times New Roman" panose="02020603050405020304" pitchFamily="18" charset="0"/>
                <a:cs typeface="Times New Roman" panose="02020603050405020304" pitchFamily="18" charset="0"/>
              </a:rPr>
              <a:t>): как сотрудничать со </a:t>
            </a:r>
            <a:r>
              <a:rPr lang="ru-RU" sz="2400" dirty="0" err="1">
                <a:latin typeface="Times New Roman" panose="02020603050405020304" pitchFamily="18" charset="0"/>
                <a:cs typeface="Times New Roman" panose="02020603050405020304" pitchFamily="18" charset="0"/>
              </a:rPr>
              <a:t>стейкхолдерами</a:t>
            </a:r>
            <a:r>
              <a:rPr lang="ru-RU" sz="2400" dirty="0">
                <a:latin typeface="Times New Roman" panose="02020603050405020304" pitchFamily="18" charset="0"/>
                <a:cs typeface="Times New Roman" panose="02020603050405020304" pitchFamily="18" charset="0"/>
              </a:rPr>
              <a:t>, которые дают возможности для самых разных проектов </a:t>
            </a:r>
            <a:r>
              <a:rPr lang="ru-RU" sz="2400" dirty="0" smtClean="0">
                <a:latin typeface="Times New Roman" panose="02020603050405020304" pitchFamily="18" charset="0"/>
                <a:cs typeface="Times New Roman" panose="02020603050405020304" pitchFamily="18" charset="0"/>
              </a:rPr>
              <a:t>(</a:t>
            </a:r>
            <a:r>
              <a:rPr lang="ru-RU" sz="2400" dirty="0" err="1" smtClean="0">
                <a:latin typeface="Times New Roman" panose="02020603050405020304" pitchFamily="18" charset="0"/>
                <a:cs typeface="Times New Roman" panose="02020603050405020304" pitchFamily="18" charset="0"/>
              </a:rPr>
              <a:t>предпринятий</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и соединять их с возможностями, которые даёт команда. Если возможности </a:t>
            </a:r>
            <a:r>
              <a:rPr lang="ru-RU" sz="2400" dirty="0" err="1">
                <a:latin typeface="Times New Roman" panose="02020603050405020304" pitchFamily="18" charset="0"/>
                <a:cs typeface="Times New Roman" panose="02020603050405020304" pitchFamily="18" charset="0"/>
              </a:rPr>
              <a:t>стейкхолдеров</a:t>
            </a:r>
            <a:r>
              <a:rPr lang="ru-RU" sz="2400" dirty="0">
                <a:latin typeface="Times New Roman" panose="02020603050405020304" pitchFamily="18" charset="0"/>
                <a:cs typeface="Times New Roman" panose="02020603050405020304" pitchFamily="18" charset="0"/>
              </a:rPr>
              <a:t> и команды совпали, то проекту быть. Системная инженерия всегда кого-то обслуживает. Инженеры не разрабатывают системы сами для себя.</a:t>
            </a:r>
          </a:p>
          <a:p>
            <a:r>
              <a:rPr lang="ru-RU" sz="2400" dirty="0">
                <a:latin typeface="Times New Roman" panose="02020603050405020304" pitchFamily="18" charset="0"/>
                <a:cs typeface="Times New Roman" panose="02020603050405020304" pitchFamily="18" charset="0"/>
              </a:rPr>
              <a:t>•	Инженерное решение - инженерия: как придумать/определить и сделать/воплотить успешную систему.</a:t>
            </a:r>
          </a:p>
          <a:p>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Предпринятие</a:t>
            </a:r>
            <a:r>
              <a:rPr lang="ru-RU" sz="2400" dirty="0">
                <a:latin typeface="Times New Roman" panose="02020603050405020304" pitchFamily="18" charset="0"/>
                <a:cs typeface="Times New Roman" panose="02020603050405020304" pitchFamily="18" charset="0"/>
              </a:rPr>
              <a:t> - инженерный менеджмент (упор на операционный менеджмент и лидерство): как собрать и сплотить компетентную команду, оснастить её всеми необходимыми технологиями и организовать работы по проекту.</a:t>
            </a:r>
          </a:p>
        </p:txBody>
      </p:sp>
    </p:spTree>
    <p:extLst>
      <p:ext uri="{BB962C8B-B14F-4D97-AF65-F5344CB8AC3E}">
        <p14:creationId xmlns:p14="http://schemas.microsoft.com/office/powerpoint/2010/main" val="12035759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730876"/>
            <a:ext cx="10972800" cy="1066800"/>
          </a:xfrm>
        </p:spPr>
        <p:txBody>
          <a:bodyPr/>
          <a:lstStyle/>
          <a:p>
            <a:pPr algn="ctr"/>
            <a:r>
              <a:rPr lang="ru-RU" dirty="0">
                <a:solidFill>
                  <a:schemeClr val="tx1"/>
                </a:solidFill>
                <a:latin typeface="Times New Roman" panose="02020603050405020304" pitchFamily="18" charset="0"/>
                <a:cs typeface="Times New Roman" panose="02020603050405020304" pitchFamily="18" charset="0"/>
              </a:rPr>
              <a:t>Список использованных источников</a:t>
            </a:r>
          </a:p>
        </p:txBody>
      </p:sp>
      <p:sp>
        <p:nvSpPr>
          <p:cNvPr id="3" name="Объект 2"/>
          <p:cNvSpPr>
            <a:spLocks noGrp="1"/>
          </p:cNvSpPr>
          <p:nvPr>
            <p:ph idx="1"/>
          </p:nvPr>
        </p:nvSpPr>
        <p:spPr>
          <a:xfrm>
            <a:off x="738389" y="1978968"/>
            <a:ext cx="10972800" cy="4325112"/>
          </a:xfrm>
        </p:spPr>
        <p:txBody>
          <a:bodyPr>
            <a:normAutofit fontScale="70000" lnSpcReduction="20000"/>
          </a:bodyPr>
          <a:lstStyle/>
          <a:p>
            <a:pPr marL="624078" indent="-514350">
              <a:buFont typeface="+mj-lt"/>
              <a:buAutoNum type="arabicPeriod"/>
            </a:pPr>
            <a:r>
              <a:rPr lang="ru-RU" dirty="0">
                <a:solidFill>
                  <a:schemeClr val="tx1"/>
                </a:solidFill>
                <a:latin typeface="Times New Roman" panose="02020603050405020304" pitchFamily="18" charset="0"/>
                <a:cs typeface="Times New Roman" panose="02020603050405020304" pitchFamily="18" charset="0"/>
              </a:rPr>
              <a:t>Косяков Александр, Уильям Н. Свит, </a:t>
            </a:r>
            <a:r>
              <a:rPr lang="ru-RU" dirty="0" err="1">
                <a:solidFill>
                  <a:schemeClr val="tx1"/>
                </a:solidFill>
                <a:latin typeface="Times New Roman" panose="02020603050405020304" pitchFamily="18" charset="0"/>
                <a:cs typeface="Times New Roman" panose="02020603050405020304" pitchFamily="18" charset="0"/>
              </a:rPr>
              <a:t>Сэмюэль</a:t>
            </a:r>
            <a:r>
              <a:rPr lang="ru-RU" dirty="0">
                <a:solidFill>
                  <a:schemeClr val="tx1"/>
                </a:solidFill>
                <a:latin typeface="Times New Roman" panose="02020603050405020304" pitchFamily="18" charset="0"/>
                <a:cs typeface="Times New Roman" panose="02020603050405020304" pitchFamily="18" charset="0"/>
              </a:rPr>
              <a:t> Дж. Сеймур, Стивен М. </a:t>
            </a:r>
            <a:r>
              <a:rPr lang="ru-RU" dirty="0" err="1">
                <a:solidFill>
                  <a:schemeClr val="tx1"/>
                </a:solidFill>
                <a:latin typeface="Times New Roman" panose="02020603050405020304" pitchFamily="18" charset="0"/>
                <a:cs typeface="Times New Roman" panose="02020603050405020304" pitchFamily="18" charset="0"/>
              </a:rPr>
              <a:t>Бимер</a:t>
            </a:r>
            <a:r>
              <a:rPr lang="ru-RU" dirty="0">
                <a:solidFill>
                  <a:schemeClr val="tx1"/>
                </a:solidFill>
                <a:latin typeface="Times New Roman" panose="02020603050405020304" pitchFamily="18" charset="0"/>
                <a:cs typeface="Times New Roman" panose="02020603050405020304" pitchFamily="18" charset="0"/>
              </a:rPr>
              <a:t>. «Системная инженерия. Принципы и практика» - М.: ДМК Пресс, 2014. - 624 </a:t>
            </a:r>
            <a:r>
              <a:rPr lang="en-US" dirty="0">
                <a:solidFill>
                  <a:schemeClr val="tx1"/>
                </a:solidFill>
                <a:latin typeface="Times New Roman" panose="02020603050405020304" pitchFamily="18" charset="0"/>
                <a:cs typeface="Times New Roman" panose="02020603050405020304" pitchFamily="18" charset="0"/>
              </a:rPr>
              <a:t>c.</a:t>
            </a:r>
          </a:p>
          <a:p>
            <a:pPr marL="624078" indent="-514350">
              <a:buFont typeface="+mj-lt"/>
              <a:buAutoNum type="arabicPeriod"/>
            </a:pPr>
            <a:endParaRPr lang="en-US" dirty="0">
              <a:solidFill>
                <a:schemeClr val="tx1"/>
              </a:solidFill>
              <a:latin typeface="Times New Roman" panose="02020603050405020304" pitchFamily="18" charset="0"/>
              <a:cs typeface="Times New Roman" panose="02020603050405020304" pitchFamily="18" charset="0"/>
            </a:endParaRPr>
          </a:p>
          <a:p>
            <a:pPr marL="624078" indent="-514350">
              <a:buFont typeface="+mj-lt"/>
              <a:buAutoNum type="arabicPeriod"/>
            </a:pPr>
            <a:r>
              <a:rPr lang="ru-RU" dirty="0" err="1">
                <a:solidFill>
                  <a:schemeClr val="tx1"/>
                </a:solidFill>
                <a:latin typeface="Times New Roman" panose="02020603050405020304" pitchFamily="18" charset="0"/>
                <a:cs typeface="Times New Roman" panose="02020603050405020304" pitchFamily="18" charset="0"/>
              </a:rPr>
              <a:t>Мышенков</a:t>
            </a:r>
            <a:r>
              <a:rPr lang="ru-RU" dirty="0">
                <a:solidFill>
                  <a:schemeClr val="tx1"/>
                </a:solidFill>
                <a:latin typeface="Times New Roman" panose="02020603050405020304" pitchFamily="18" charset="0"/>
                <a:cs typeface="Times New Roman" panose="02020603050405020304" pitchFamily="18" charset="0"/>
              </a:rPr>
              <a:t> К.С., </a:t>
            </a:r>
            <a:r>
              <a:rPr lang="ru-RU" dirty="0" err="1">
                <a:solidFill>
                  <a:schemeClr val="tx1"/>
                </a:solidFill>
                <a:latin typeface="Times New Roman" panose="02020603050405020304" pitchFamily="18" charset="0"/>
                <a:cs typeface="Times New Roman" panose="02020603050405020304" pitchFamily="18" charset="0"/>
              </a:rPr>
              <a:t>Беляшов</a:t>
            </a:r>
            <a:r>
              <a:rPr lang="ru-RU" dirty="0">
                <a:solidFill>
                  <a:schemeClr val="tx1"/>
                </a:solidFill>
                <a:latin typeface="Times New Roman" panose="02020603050405020304" pitchFamily="18" charset="0"/>
                <a:cs typeface="Times New Roman" panose="02020603050405020304" pitchFamily="18" charset="0"/>
              </a:rPr>
              <a:t> А.Н. «Классификация методов анализа и проектирования систем управления» // Математическое моделирование и информатика: Труды </a:t>
            </a:r>
            <a:r>
              <a:rPr lang="en-US" dirty="0">
                <a:solidFill>
                  <a:schemeClr val="tx1"/>
                </a:solidFill>
                <a:latin typeface="Times New Roman" panose="02020603050405020304" pitchFamily="18" charset="0"/>
                <a:cs typeface="Times New Roman" panose="02020603050405020304" pitchFamily="18" charset="0"/>
              </a:rPr>
              <a:t>XV </a:t>
            </a:r>
            <a:r>
              <a:rPr lang="ru-RU" dirty="0">
                <a:solidFill>
                  <a:schemeClr val="tx1"/>
                </a:solidFill>
                <a:latin typeface="Times New Roman" panose="02020603050405020304" pitchFamily="18" charset="0"/>
                <a:cs typeface="Times New Roman" panose="02020603050405020304" pitchFamily="18" charset="0"/>
              </a:rPr>
              <a:t>науч. </a:t>
            </a:r>
            <a:r>
              <a:rPr lang="ru-RU" dirty="0" err="1">
                <a:solidFill>
                  <a:schemeClr val="tx1"/>
                </a:solidFill>
                <a:latin typeface="Times New Roman" panose="02020603050405020304" pitchFamily="18" charset="0"/>
                <a:cs typeface="Times New Roman" panose="02020603050405020304" pitchFamily="18" charset="0"/>
              </a:rPr>
              <a:t>конф</a:t>
            </a:r>
            <a:r>
              <a:rPr lang="ru-RU" dirty="0">
                <a:solidFill>
                  <a:schemeClr val="tx1"/>
                </a:solidFill>
                <a:latin typeface="Times New Roman" panose="02020603050405020304" pitchFamily="18" charset="0"/>
                <a:cs typeface="Times New Roman" panose="02020603050405020304" pitchFamily="18" charset="0"/>
              </a:rPr>
              <a:t>. / Под ред. Д.Ю. Рязанова. – М.: ИЦ ФГБОУ ВПО МГТУ «СТАНКИН», 2013. – С. 45-47.</a:t>
            </a:r>
          </a:p>
          <a:p>
            <a:pPr marL="624078" indent="-514350">
              <a:buFont typeface="+mj-lt"/>
              <a:buAutoNum type="arabicPeriod"/>
            </a:pPr>
            <a:endParaRPr lang="ru-RU" dirty="0">
              <a:solidFill>
                <a:schemeClr val="tx1"/>
              </a:solidFill>
              <a:latin typeface="Times New Roman" panose="02020603050405020304" pitchFamily="18" charset="0"/>
              <a:cs typeface="Times New Roman" panose="02020603050405020304" pitchFamily="18" charset="0"/>
            </a:endParaRPr>
          </a:p>
          <a:p>
            <a:pPr marL="624078" indent="-514350">
              <a:buFont typeface="+mj-lt"/>
              <a:buAutoNum type="arabicPeriod"/>
            </a:pPr>
            <a:r>
              <a:rPr lang="ru-RU" dirty="0" err="1">
                <a:solidFill>
                  <a:schemeClr val="tx1"/>
                </a:solidFill>
                <a:latin typeface="Times New Roman" panose="02020603050405020304" pitchFamily="18" charset="0"/>
                <a:cs typeface="Times New Roman" panose="02020603050405020304" pitchFamily="18" charset="0"/>
              </a:rPr>
              <a:t>Лоусон</a:t>
            </a:r>
            <a:r>
              <a:rPr lang="ru-RU" dirty="0">
                <a:solidFill>
                  <a:schemeClr val="tx1"/>
                </a:solidFill>
                <a:latin typeface="Times New Roman" panose="02020603050405020304" pitchFamily="18" charset="0"/>
                <a:cs typeface="Times New Roman" panose="02020603050405020304" pitchFamily="18" charset="0"/>
              </a:rPr>
              <a:t> Г. Путешествие по системному ландшафту. — ДМК-Пресс, 2013. — 370 с.</a:t>
            </a:r>
          </a:p>
          <a:p>
            <a:pPr marL="624078" indent="-514350">
              <a:buFont typeface="+mj-lt"/>
              <a:buAutoNum type="arabicPeriod"/>
            </a:pPr>
            <a:endParaRPr lang="ru-RU" dirty="0">
              <a:solidFill>
                <a:schemeClr val="tx1"/>
              </a:solidFill>
              <a:latin typeface="Times New Roman" panose="02020603050405020304" pitchFamily="18" charset="0"/>
              <a:cs typeface="Times New Roman" panose="02020603050405020304" pitchFamily="18" charset="0"/>
            </a:endParaRPr>
          </a:p>
          <a:p>
            <a:pPr marL="624078" indent="-514350">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Watson, A. Visual Modelling: past, present, and future. URL: http://www.uml.org/Visual_Modeling.pdf</a:t>
            </a:r>
          </a:p>
          <a:p>
            <a:pPr marL="624078" indent="-514350">
              <a:buFont typeface="+mj-lt"/>
              <a:buAutoNum type="arabicPeriod"/>
            </a:pPr>
            <a:endParaRPr lang="en-US" dirty="0">
              <a:solidFill>
                <a:schemeClr val="tx1"/>
              </a:solidFill>
              <a:latin typeface="Times New Roman" panose="02020603050405020304" pitchFamily="18" charset="0"/>
              <a:cs typeface="Times New Roman" panose="02020603050405020304" pitchFamily="18" charset="0"/>
            </a:endParaRPr>
          </a:p>
          <a:p>
            <a:pPr marL="624078" indent="-514350">
              <a:buFont typeface="+mj-lt"/>
              <a:buAutoNum type="arabicPeriod"/>
            </a:pPr>
            <a:r>
              <a:rPr lang="en-US" dirty="0">
                <a:solidFill>
                  <a:schemeClr val="tx1"/>
                </a:solidFill>
                <a:latin typeface="Times New Roman" panose="02020603050405020304" pitchFamily="18" charset="0"/>
                <a:cs typeface="Times New Roman" panose="02020603050405020304" pitchFamily="18" charset="0"/>
              </a:rPr>
              <a:t>Systems Engineering Vision 2020. Doc. No. INCOSE-TP-2004-004-02. Ver. 2.03. Sept. 2015 URL: http://www.incose.org/ProductsPubs/pdf/SEVision2020_20071003_v2_03.pdf</a:t>
            </a:r>
          </a:p>
          <a:p>
            <a:endParaRPr lang="ru-RU" dirty="0"/>
          </a:p>
        </p:txBody>
      </p:sp>
    </p:spTree>
    <p:extLst>
      <p:ext uri="{BB962C8B-B14F-4D97-AF65-F5344CB8AC3E}">
        <p14:creationId xmlns:p14="http://schemas.microsoft.com/office/powerpoint/2010/main" val="6193494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56822" y="1339404"/>
            <a:ext cx="10934164" cy="3416320"/>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Схемное мышление и использование схемы может быть совершенно незаметно постороннему взгляду, но знающим схему людям оно хорошо заметно! </a:t>
            </a:r>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И </a:t>
            </a:r>
            <a:r>
              <a:rPr lang="ru-RU" sz="2400" dirty="0">
                <a:latin typeface="Times New Roman" panose="02020603050405020304" pitchFamily="18" charset="0"/>
                <a:cs typeface="Times New Roman" panose="02020603050405020304" pitchFamily="18" charset="0"/>
              </a:rPr>
              <a:t>помним про терминологию: слова не так важны, важны понятия, которые обозначаются словами — и эти понятия как раз и задаются схемой, не давайте себя поймать в ловушку слов. Так, вместо </a:t>
            </a:r>
            <a:r>
              <a:rPr lang="ru-RU" sz="2400" dirty="0" smtClean="0">
                <a:latin typeface="Times New Roman" panose="02020603050405020304" pitchFamily="18" charset="0"/>
                <a:cs typeface="Times New Roman" panose="02020603050405020304" pitchFamily="18" charset="0"/>
              </a:rPr>
              <a:t>«команды» </a:t>
            </a:r>
            <a:r>
              <a:rPr lang="ru-RU" sz="2400" dirty="0">
                <a:latin typeface="Times New Roman" panose="02020603050405020304" pitchFamily="18" charset="0"/>
                <a:cs typeface="Times New Roman" panose="02020603050405020304" pitchFamily="18" charset="0"/>
              </a:rPr>
              <a:t>может быть </a:t>
            </a:r>
            <a:r>
              <a:rPr lang="ru-RU" sz="2400" dirty="0" smtClean="0">
                <a:latin typeface="Times New Roman" panose="02020603050405020304" pitchFamily="18" charset="0"/>
                <a:cs typeface="Times New Roman" panose="02020603050405020304" pitchFamily="18" charset="0"/>
              </a:rPr>
              <a:t>«рабочая </a:t>
            </a:r>
            <a:r>
              <a:rPr lang="ru-RU" sz="2400" dirty="0">
                <a:latin typeface="Times New Roman" panose="02020603050405020304" pitchFamily="18" charset="0"/>
                <a:cs typeface="Times New Roman" panose="02020603050405020304" pitchFamily="18" charset="0"/>
              </a:rPr>
              <a:t>группа </a:t>
            </a:r>
            <a:r>
              <a:rPr lang="ru-RU" sz="2400" dirty="0" smtClean="0">
                <a:latin typeface="Times New Roman" panose="02020603050405020304" pitchFamily="18" charset="0"/>
                <a:cs typeface="Times New Roman" panose="02020603050405020304" pitchFamily="18" charset="0"/>
              </a:rPr>
              <a:t>проекта» </a:t>
            </a:r>
            <a:r>
              <a:rPr lang="ru-RU" sz="2400" dirty="0">
                <a:latin typeface="Times New Roman" panose="02020603050405020304" pitchFamily="18" charset="0"/>
                <a:cs typeface="Times New Roman" panose="02020603050405020304" pitchFamily="18" charset="0"/>
              </a:rPr>
              <a:t>или </a:t>
            </a:r>
            <a:r>
              <a:rPr lang="ru-RU" sz="2400" dirty="0" smtClean="0">
                <a:latin typeface="Times New Roman" panose="02020603050405020304" pitchFamily="18" charset="0"/>
                <a:cs typeface="Times New Roman" panose="02020603050405020304" pitchFamily="18" charset="0"/>
              </a:rPr>
              <a:t>«интегральный </a:t>
            </a:r>
            <a:r>
              <a:rPr lang="ru-RU" sz="2400" dirty="0">
                <a:latin typeface="Times New Roman" panose="02020603050405020304" pitchFamily="18" charset="0"/>
                <a:cs typeface="Times New Roman" panose="02020603050405020304" pitchFamily="18" charset="0"/>
              </a:rPr>
              <a:t>коллектив </a:t>
            </a:r>
            <a:r>
              <a:rPr lang="ru-RU" sz="2400" dirty="0" smtClean="0">
                <a:latin typeface="Times New Roman" panose="02020603050405020304" pitchFamily="18" charset="0"/>
                <a:cs typeface="Times New Roman" panose="02020603050405020304" pitchFamily="18" charset="0"/>
              </a:rPr>
              <a:t>разработки» </a:t>
            </a:r>
            <a:r>
              <a:rPr lang="ru-RU" sz="2400" dirty="0">
                <a:latin typeface="Times New Roman" panose="02020603050405020304" pitchFamily="18" charset="0"/>
                <a:cs typeface="Times New Roman" panose="02020603050405020304" pitchFamily="18" charset="0"/>
              </a:rPr>
              <a:t>— если вы мыслите по схеме, то вы легко поймёте, о чём речь — и все ваши знания про </a:t>
            </a:r>
            <a:r>
              <a:rPr lang="ru-RU" sz="2400" dirty="0" smtClean="0">
                <a:latin typeface="Times New Roman" panose="02020603050405020304" pitchFamily="18" charset="0"/>
                <a:cs typeface="Times New Roman" panose="02020603050405020304" pitchFamily="18" charset="0"/>
              </a:rPr>
              <a:t>«команду» будут </a:t>
            </a:r>
            <a:r>
              <a:rPr lang="ru-RU" sz="2400" dirty="0">
                <a:latin typeface="Times New Roman" panose="02020603050405020304" pitchFamily="18" charset="0"/>
                <a:cs typeface="Times New Roman" panose="02020603050405020304" pitchFamily="18" charset="0"/>
              </a:rPr>
              <a:t>готовы к использованию в том проекте, в который вы попали, и терминологию которого вы не контролируете.</a:t>
            </a:r>
          </a:p>
        </p:txBody>
      </p:sp>
    </p:spTree>
    <p:extLst>
      <p:ext uri="{BB962C8B-B14F-4D97-AF65-F5344CB8AC3E}">
        <p14:creationId xmlns:p14="http://schemas.microsoft.com/office/powerpoint/2010/main" val="13685082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34095" y="1352283"/>
            <a:ext cx="10934164" cy="4524315"/>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Схемы/понятийные диаграммы/онтологические описания дают ответ на вопрос </a:t>
            </a:r>
            <a:r>
              <a:rPr lang="ru-RU" sz="2400" dirty="0" smtClean="0">
                <a:latin typeface="Times New Roman" panose="02020603050405020304" pitchFamily="18" charset="0"/>
                <a:cs typeface="Times New Roman" panose="02020603050405020304" pitchFamily="18" charset="0"/>
              </a:rPr>
              <a:t>«что </a:t>
            </a:r>
            <a:r>
              <a:rPr lang="ru-RU" sz="2400" dirty="0">
                <a:latin typeface="Times New Roman" panose="02020603050405020304" pitchFamily="18" charset="0"/>
                <a:cs typeface="Times New Roman" panose="02020603050405020304" pitchFamily="18" charset="0"/>
              </a:rPr>
              <a:t>есть в мире, что относится к системной инженерии</a:t>
            </a:r>
            <a:r>
              <a:rPr lang="ru-RU" sz="2400" dirty="0" smtClean="0">
                <a:latin typeface="Times New Roman" panose="02020603050405020304" pitchFamily="18" charset="0"/>
                <a:cs typeface="Times New Roman" panose="02020603050405020304" pitchFamily="18" charset="0"/>
              </a:rPr>
              <a:t>?». </a:t>
            </a:r>
          </a:p>
          <a:p>
            <a:endParaRPr lang="ru-RU" sz="2400" dirty="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Если </a:t>
            </a:r>
            <a:r>
              <a:rPr lang="ru-RU" sz="2400" dirty="0">
                <a:latin typeface="Times New Roman" panose="02020603050405020304" pitchFamily="18" charset="0"/>
                <a:cs typeface="Times New Roman" panose="02020603050405020304" pitchFamily="18" charset="0"/>
              </a:rPr>
              <a:t>вы подумали про </a:t>
            </a:r>
            <a:r>
              <a:rPr lang="ru-RU" sz="2400" dirty="0" smtClean="0">
                <a:latin typeface="Times New Roman" panose="02020603050405020304" pitchFamily="18" charset="0"/>
                <a:cs typeface="Times New Roman" panose="02020603050405020304" pitchFamily="18" charset="0"/>
              </a:rPr>
              <a:t>«воплощение системы», </a:t>
            </a:r>
            <a:r>
              <a:rPr lang="ru-RU" sz="2400" dirty="0">
                <a:latin typeface="Times New Roman" panose="02020603050405020304" pitchFamily="18" charset="0"/>
                <a:cs typeface="Times New Roman" panose="02020603050405020304" pitchFamily="18" charset="0"/>
              </a:rPr>
              <a:t>то у вас немедленно в сознании должны всплыть схемы, где есть </a:t>
            </a:r>
            <a:r>
              <a:rPr lang="ru-RU" sz="2400" dirty="0" smtClean="0">
                <a:latin typeface="Times New Roman" panose="02020603050405020304" pitchFamily="18" charset="0"/>
                <a:cs typeface="Times New Roman" panose="02020603050405020304" pitchFamily="18" charset="0"/>
              </a:rPr>
              <a:t>«воплощение системы», </a:t>
            </a:r>
            <a:r>
              <a:rPr lang="ru-RU" sz="2400" dirty="0">
                <a:latin typeface="Times New Roman" panose="02020603050405020304" pitchFamily="18" charset="0"/>
                <a:cs typeface="Times New Roman" panose="02020603050405020304" pitchFamily="18" charset="0"/>
              </a:rPr>
              <a:t>и из этих схем (например, схемы инженерного проекта) выпрыгнуть в зону повышенного внимания также и </a:t>
            </a:r>
            <a:r>
              <a:rPr lang="ru-RU" sz="2400" dirty="0" smtClean="0">
                <a:latin typeface="Times New Roman" panose="02020603050405020304" pitchFamily="18" charset="0"/>
                <a:cs typeface="Times New Roman" panose="02020603050405020304" pitchFamily="18" charset="0"/>
              </a:rPr>
              <a:t>«</a:t>
            </a:r>
            <a:r>
              <a:rPr lang="ru-RU" sz="2400" dirty="0" err="1" smtClean="0">
                <a:latin typeface="Times New Roman" panose="02020603050405020304" pitchFamily="18" charset="0"/>
                <a:cs typeface="Times New Roman" panose="02020603050405020304" pitchFamily="18" charset="0"/>
              </a:rPr>
              <a:t>стейкхолдеры</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 ибо из схемы пришло отношение </a:t>
            </a:r>
            <a:r>
              <a:rPr lang="ru-RU" sz="2400" dirty="0" smtClean="0">
                <a:latin typeface="Times New Roman" panose="02020603050405020304" pitchFamily="18" charset="0"/>
                <a:cs typeface="Times New Roman" panose="02020603050405020304" pitchFamily="18" charset="0"/>
              </a:rPr>
              <a:t>«</a:t>
            </a:r>
            <a:r>
              <a:rPr lang="ru-RU" sz="2400" dirty="0" err="1" smtClean="0">
                <a:latin typeface="Times New Roman" panose="02020603050405020304" pitchFamily="18" charset="0"/>
                <a:cs typeface="Times New Roman" panose="02020603050405020304" pitchFamily="18" charset="0"/>
              </a:rPr>
              <a:t>стейкхолдеры</a:t>
            </a: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используют воплощение </a:t>
            </a:r>
            <a:r>
              <a:rPr lang="ru-RU" sz="2400" dirty="0" smtClean="0">
                <a:latin typeface="Times New Roman" panose="02020603050405020304" pitchFamily="18" charset="0"/>
                <a:cs typeface="Times New Roman" panose="02020603050405020304" pitchFamily="18" charset="0"/>
              </a:rPr>
              <a:t>системы». </a:t>
            </a:r>
          </a:p>
          <a:p>
            <a:endParaRPr lang="ru-RU" sz="2400" dirty="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Это </a:t>
            </a:r>
            <a:r>
              <a:rPr lang="ru-RU" sz="2400" dirty="0">
                <a:latin typeface="Times New Roman" panose="02020603050405020304" pitchFamily="18" charset="0"/>
                <a:cs typeface="Times New Roman" panose="02020603050405020304" pitchFamily="18" charset="0"/>
              </a:rPr>
              <a:t>всё должно быть натренировано буквально до бессознательного уровня, как вы когда-то в первом классе натренировали 2*2=4 и </a:t>
            </a:r>
            <a:r>
              <a:rPr lang="ru-RU" sz="2400" dirty="0" smtClean="0">
                <a:latin typeface="Times New Roman" panose="02020603050405020304" pitchFamily="18" charset="0"/>
                <a:cs typeface="Times New Roman" panose="02020603050405020304" pitchFamily="18" charset="0"/>
              </a:rPr>
              <a:t>«Волга </a:t>
            </a:r>
            <a:r>
              <a:rPr lang="ru-RU" sz="2400" dirty="0">
                <a:latin typeface="Times New Roman" panose="02020603050405020304" pitchFamily="18" charset="0"/>
                <a:cs typeface="Times New Roman" panose="02020603050405020304" pitchFamily="18" charset="0"/>
              </a:rPr>
              <a:t>впадает в Каспийское </a:t>
            </a:r>
            <a:r>
              <a:rPr lang="ru-RU" sz="2400" dirty="0" smtClean="0">
                <a:latin typeface="Times New Roman" panose="02020603050405020304" pitchFamily="18" charset="0"/>
                <a:cs typeface="Times New Roman" panose="02020603050405020304" pitchFamily="18" charset="0"/>
              </a:rPr>
              <a:t>море».</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17261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43943" y="965918"/>
            <a:ext cx="11165983" cy="5632311"/>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Системноинженерное мышление и деятельность в своей основе направляются привычными заученными схемами. </a:t>
            </a:r>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Схемность </a:t>
            </a:r>
            <a:r>
              <a:rPr lang="ru-RU" sz="2400" dirty="0">
                <a:latin typeface="Times New Roman" panose="02020603050405020304" pitchFamily="18" charset="0"/>
                <a:cs typeface="Times New Roman" panose="02020603050405020304" pitchFamily="18" charset="0"/>
              </a:rPr>
              <a:t>мышления вовсе не означает его ограниченности. Просто объекты реального мира </a:t>
            </a:r>
            <a:r>
              <a:rPr lang="ru-RU" sz="2400" dirty="0" smtClean="0">
                <a:latin typeface="Times New Roman" panose="02020603050405020304" pitchFamily="18" charset="0"/>
                <a:cs typeface="Times New Roman" panose="02020603050405020304" pitchFamily="18" charset="0"/>
              </a:rPr>
              <a:t>«подводятся </a:t>
            </a:r>
            <a:r>
              <a:rPr lang="ru-RU" sz="2400" dirty="0">
                <a:latin typeface="Times New Roman" panose="02020603050405020304" pitchFamily="18" charset="0"/>
                <a:cs typeface="Times New Roman" panose="02020603050405020304" pitchFamily="18" charset="0"/>
              </a:rPr>
              <a:t>под </a:t>
            </a:r>
            <a:r>
              <a:rPr lang="ru-RU" sz="2400" dirty="0" smtClean="0">
                <a:latin typeface="Times New Roman" panose="02020603050405020304" pitchFamily="18" charset="0"/>
                <a:cs typeface="Times New Roman" panose="02020603050405020304" pitchFamily="18" charset="0"/>
              </a:rPr>
              <a:t>понятия» </a:t>
            </a:r>
            <a:r>
              <a:rPr lang="ru-RU" sz="2400" dirty="0">
                <a:latin typeface="Times New Roman" panose="02020603050405020304" pitchFamily="18" charset="0"/>
                <a:cs typeface="Times New Roman" panose="02020603050405020304" pitchFamily="18" charset="0"/>
              </a:rPr>
              <a:t>никогда не по одному, а целыми группами, связанными отношениями — то есть под понятия подводятся сразу ситуации, между объектами реального мира предполагаются прописанные в схеме отношения. Если схема кажется не подходящей для ситуации, её можно как-то адаптировать — создать новый набор фактов, более адекватно описывающий мир, более адекватно отражающий устройство мира. </a:t>
            </a:r>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Те</a:t>
            </a:r>
            <a:r>
              <a:rPr lang="ru-RU" sz="2400" dirty="0">
                <a:latin typeface="Times New Roman" panose="02020603050405020304" pitchFamily="18" charset="0"/>
                <a:cs typeface="Times New Roman" panose="02020603050405020304" pitchFamily="18" charset="0"/>
              </a:rPr>
              <a:t>, кто знают схему — это и есть </a:t>
            </a:r>
            <a:r>
              <a:rPr lang="ru-RU" sz="2400" dirty="0" smtClean="0">
                <a:latin typeface="Times New Roman" panose="02020603050405020304" pitchFamily="18" charset="0"/>
                <a:cs typeface="Times New Roman" panose="02020603050405020304" pitchFamily="18" charset="0"/>
              </a:rPr>
              <a:t>«семантическое сообщество». </a:t>
            </a:r>
            <a:r>
              <a:rPr lang="ru-RU" sz="2400" dirty="0">
                <a:latin typeface="Times New Roman" panose="02020603050405020304" pitchFamily="18" charset="0"/>
                <a:cs typeface="Times New Roman" panose="02020603050405020304" pitchFamily="18" charset="0"/>
              </a:rPr>
              <a:t>Они знают, что </a:t>
            </a:r>
            <a:r>
              <a:rPr lang="ru-RU" sz="2400" dirty="0" smtClean="0">
                <a:latin typeface="Times New Roman" panose="02020603050405020304" pitchFamily="18" charset="0"/>
                <a:cs typeface="Times New Roman" panose="02020603050405020304" pitchFamily="18" charset="0"/>
              </a:rPr>
              <a:t>«команда </a:t>
            </a:r>
            <a:r>
              <a:rPr lang="ru-RU" sz="2400" dirty="0">
                <a:latin typeface="Times New Roman" panose="02020603050405020304" pitchFamily="18" charset="0"/>
                <a:cs typeface="Times New Roman" panose="02020603050405020304" pitchFamily="18" charset="0"/>
              </a:rPr>
              <a:t>применяет </a:t>
            </a:r>
            <a:r>
              <a:rPr lang="ru-RU" sz="2400" dirty="0" smtClean="0">
                <a:latin typeface="Times New Roman" panose="02020603050405020304" pitchFamily="18" charset="0"/>
                <a:cs typeface="Times New Roman" panose="02020603050405020304" pitchFamily="18" charset="0"/>
              </a:rPr>
              <a:t>технологии», </a:t>
            </a:r>
            <a:r>
              <a:rPr lang="ru-RU" sz="2400" dirty="0">
                <a:latin typeface="Times New Roman" panose="02020603050405020304" pitchFamily="18" charset="0"/>
                <a:cs typeface="Times New Roman" panose="02020603050405020304" pitchFamily="18" charset="0"/>
              </a:rPr>
              <a:t>как бы ни называлась </a:t>
            </a:r>
            <a:r>
              <a:rPr lang="ru-RU" sz="2400" dirty="0" smtClean="0">
                <a:latin typeface="Times New Roman" panose="02020603050405020304" pitchFamily="18" charset="0"/>
                <a:cs typeface="Times New Roman" panose="02020603050405020304" pitchFamily="18" charset="0"/>
              </a:rPr>
              <a:t>«команда» </a:t>
            </a:r>
            <a:r>
              <a:rPr lang="ru-RU" sz="2400" dirty="0">
                <a:latin typeface="Times New Roman" panose="02020603050405020304" pitchFamily="18" charset="0"/>
                <a:cs typeface="Times New Roman" panose="02020603050405020304" pitchFamily="18" charset="0"/>
              </a:rPr>
              <a:t>(бригада, компания, рабочая </a:t>
            </a:r>
            <a:r>
              <a:rPr lang="ru-RU" sz="2400" dirty="0" smtClean="0">
                <a:latin typeface="Times New Roman" panose="02020603050405020304" pitchFamily="18" charset="0"/>
                <a:cs typeface="Times New Roman" panose="02020603050405020304" pitchFamily="18" charset="0"/>
              </a:rPr>
              <a:t>группа», </a:t>
            </a:r>
            <a:r>
              <a:rPr lang="ru-RU" sz="2400" dirty="0">
                <a:latin typeface="Times New Roman" panose="02020603050405020304" pitchFamily="18" charset="0"/>
                <a:cs typeface="Times New Roman" panose="02020603050405020304" pitchFamily="18" charset="0"/>
              </a:rPr>
              <a:t>как бы ни произносилось </a:t>
            </a:r>
            <a:r>
              <a:rPr lang="ru-RU" sz="2400" dirty="0" smtClean="0">
                <a:latin typeface="Times New Roman" panose="02020603050405020304" pitchFamily="18" charset="0"/>
                <a:cs typeface="Times New Roman" panose="02020603050405020304" pitchFamily="18" charset="0"/>
              </a:rPr>
              <a:t>«применяет» </a:t>
            </a:r>
            <a:r>
              <a:rPr lang="ru-RU" sz="2400" dirty="0">
                <a:latin typeface="Times New Roman" panose="02020603050405020304" pitchFamily="18" charset="0"/>
                <a:cs typeface="Times New Roman" panose="02020603050405020304" pitchFamily="18" charset="0"/>
              </a:rPr>
              <a:t>(использует, опирается на, задействует, владеет), как бы по-разному ни появлялись бы в речи </a:t>
            </a:r>
            <a:r>
              <a:rPr lang="ru-RU" sz="2400" dirty="0" smtClean="0">
                <a:latin typeface="Times New Roman" panose="02020603050405020304" pitchFamily="18" charset="0"/>
                <a:cs typeface="Times New Roman" panose="02020603050405020304" pitchFamily="18" charset="0"/>
              </a:rPr>
              <a:t>«технологии» </a:t>
            </a:r>
            <a:r>
              <a:rPr lang="ru-RU" sz="2400" dirty="0">
                <a:latin typeface="Times New Roman" panose="02020603050405020304" pitchFamily="18" charset="0"/>
                <a:cs typeface="Times New Roman" panose="02020603050405020304" pitchFamily="18" charset="0"/>
              </a:rPr>
              <a:t>(способы работы и инструменты, методы и их поддержка, производственная среда).</a:t>
            </a:r>
          </a:p>
        </p:txBody>
      </p:sp>
    </p:spTree>
    <p:extLst>
      <p:ext uri="{BB962C8B-B14F-4D97-AF65-F5344CB8AC3E}">
        <p14:creationId xmlns:p14="http://schemas.microsoft.com/office/powerpoint/2010/main" val="21426892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68946" y="1476348"/>
            <a:ext cx="10599313" cy="2308324"/>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Итого: </a:t>
            </a:r>
            <a:r>
              <a:rPr lang="ru-RU" sz="2400" dirty="0" err="1">
                <a:latin typeface="Times New Roman" panose="02020603050405020304" pitchFamily="18" charset="0"/>
                <a:cs typeface="Times New Roman" panose="02020603050405020304" pitchFamily="18" charset="0"/>
              </a:rPr>
              <a:t>системноинженерное</a:t>
            </a:r>
            <a:r>
              <a:rPr lang="ru-RU" sz="2400" dirty="0">
                <a:latin typeface="Times New Roman" panose="02020603050405020304" pitchFamily="18" charset="0"/>
                <a:cs typeface="Times New Roman" panose="02020603050405020304" pitchFamily="18" charset="0"/>
              </a:rPr>
              <a:t> мышление — это умение рассуждать с использованием базирующихся на системном подходе и относящихся к инженерным проектам онтологических схем. Это умение подводить объекты реального мира под понятия на схемах и вести рассуждения с использованием этих понятий независимо от используемой в том или ином речевом сообществе терминологии.</a:t>
            </a:r>
          </a:p>
        </p:txBody>
      </p:sp>
    </p:spTree>
    <p:extLst>
      <p:ext uri="{BB962C8B-B14F-4D97-AF65-F5344CB8AC3E}">
        <p14:creationId xmlns:p14="http://schemas.microsoft.com/office/powerpoint/2010/main" val="31131814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43943" y="965918"/>
            <a:ext cx="11165983" cy="4524315"/>
          </a:xfrm>
          <a:prstGeom prst="rect">
            <a:avLst/>
          </a:prstGeom>
        </p:spPr>
        <p:txBody>
          <a:bodyPr wrap="square">
            <a:spAutoFit/>
          </a:bodyPr>
          <a:lstStyle/>
          <a:p>
            <a:r>
              <a:rPr lang="ru-RU" sz="3600" dirty="0">
                <a:latin typeface="Times New Roman" panose="02020603050405020304" pitchFamily="18" charset="0"/>
                <a:cs typeface="Times New Roman" panose="02020603050405020304" pitchFamily="18" charset="0"/>
              </a:rPr>
              <a:t>Ситуационная инженерия </a:t>
            </a:r>
            <a:r>
              <a:rPr lang="ru-RU" sz="3600" dirty="0" smtClean="0">
                <a:latin typeface="Times New Roman" panose="02020603050405020304" pitchFamily="18" charset="0"/>
                <a:cs typeface="Times New Roman" panose="02020603050405020304" pitchFamily="18" charset="0"/>
              </a:rPr>
              <a:t>методов</a:t>
            </a:r>
          </a:p>
          <a:p>
            <a:endParaRPr lang="ru-RU" sz="3600" dirty="0">
              <a:latin typeface="Times New Roman" panose="02020603050405020304" pitchFamily="18" charset="0"/>
              <a:cs typeface="Times New Roman" panose="02020603050405020304" pitchFamily="18" charset="0"/>
            </a:endParaRPr>
          </a:p>
          <a:p>
            <a:r>
              <a:rPr lang="ru-RU" sz="2400" dirty="0">
                <a:latin typeface="Times New Roman" panose="02020603050405020304" pitchFamily="18" charset="0"/>
                <a:cs typeface="Times New Roman" panose="02020603050405020304" pitchFamily="18" charset="0"/>
              </a:rPr>
              <a:t>Информационные системы используются для все большего числа приложений, становятся все более сложными и дорогими, в то же время затрагивая значительную часть нашего общества. Поэтому важно, чтобы информационные системы были разработаны эффективным и эффективным способом. Для этого были описаны многочисленные методы разработки информационных систем. Такой метод обычно состоит из описаний выполняемых действий, подлежащих доставке продуктов и используемых инструментов. Коммерческие методы, выпущенные крупными домами программного обеспечения и консалтинговыми фирмами, обычно состоят из нескольких томов, конфискуя целые книжные полки. </a:t>
            </a:r>
          </a:p>
        </p:txBody>
      </p:sp>
    </p:spTree>
    <p:extLst>
      <p:ext uri="{BB962C8B-B14F-4D97-AF65-F5344CB8AC3E}">
        <p14:creationId xmlns:p14="http://schemas.microsoft.com/office/powerpoint/2010/main" val="31960236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18185" y="1133343"/>
            <a:ext cx="11165983" cy="4524315"/>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Методы можно рассматривать как стандартизацию процесса проектирования ИС, чтобы обеспечить эффективную и эффективную работу этого процесса. Проблема с этими методами заключается в том, что они вряд ли учитывают ситуацию, в которой разрабатывается информационная система. Каждая ситуация в принципе различна. Ситуация влияет на способ работы и типы продуктов, которые должны быть доставлены. С одной стороны, метод должен выполнять стандартизацию, с другой стороны, должен быть гибким, чтобы соответствовать ситуации. В этой диссертации это требование называется управляемой гибкостью. Управляемая гибкость достигается путем построения методов. Для каждой ситуации, например проекта или организации, создается другой метод. Этот метод полностью учитывает обстоятельства (ситуационные факторы), применимые в этой ситуации. Такой метод называется ситуационным методом. </a:t>
            </a: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265902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бучающая презентация">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extLst>
    <a:ext uri="{05A4C25C-085E-4340-85A3-A5531E510DB2}">
      <thm15:themeFamily xmlns:thm15="http://schemas.microsoft.com/office/thememl/2012/main" name="Office_16225317_TF03460604" id="{2CD0CB43-C6DB-49D4-8B24-4D27774DD8FA}" vid="{682A83A2-F45B-4972-A9A6-44D9BC20041C}"/>
    </a:ext>
  </a:extLst>
</a:theme>
</file>

<file path=ppt/theme/theme2.xml><?xml version="1.0" encoding="utf-8"?>
<a:theme xmlns:a="http://schemas.openxmlformats.org/drawingml/2006/main" name="Тема Offic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Обучающая презентация</Template>
  <TotalTime>109</TotalTime>
  <Words>2942</Words>
  <Application>Microsoft Office PowerPoint</Application>
  <PresentationFormat>Широкоэкранный</PresentationFormat>
  <Paragraphs>124</Paragraphs>
  <Slides>34</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34</vt:i4>
      </vt:variant>
    </vt:vector>
  </HeadingPairs>
  <TitlesOfParts>
    <vt:vector size="40" baseType="lpstr">
      <vt:lpstr>Arial</vt:lpstr>
      <vt:lpstr>Calibri</vt:lpstr>
      <vt:lpstr>Georgia</vt:lpstr>
      <vt:lpstr>Times New Roman</vt:lpstr>
      <vt:lpstr>Wingdings 2</vt:lpstr>
      <vt:lpstr>Обучающая презентация</vt:lpstr>
      <vt:lpstr> СХЕМА/ОНТОЛОГИЯ ИНЖЕНЕРНОГО ПРОЕКТА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Список использованных источников</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СХЕМА/ОНТОЛОГИЯ ИНЖЕНЕРНОГО ПРОЕКТА</dc:title>
  <dc:creator>asus</dc:creator>
  <cp:lastModifiedBy>asus</cp:lastModifiedBy>
  <cp:revision>11</cp:revision>
  <dcterms:created xsi:type="dcterms:W3CDTF">2018-10-27T15:17:46Z</dcterms:created>
  <dcterms:modified xsi:type="dcterms:W3CDTF">2018-10-27T17:07:23Z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ies>
</file>