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handoutMasterIdLst>
    <p:handoutMasterId r:id="rId25"/>
  </p:handoutMasterIdLst>
  <p:sldIdLst>
    <p:sldId id="257" r:id="rId2"/>
    <p:sldId id="260" r:id="rId3"/>
    <p:sldId id="258" r:id="rId4"/>
    <p:sldId id="272" r:id="rId5"/>
    <p:sldId id="271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59" r:id="rId2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510826A-8DB7-481E-A8D8-73B0A554EBD5}" type="datetime1">
              <a:rPr lang="ru-RU" smtClean="0"/>
              <a:t>28.10.2018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64E50CC-F33A-4EF4-9F12-93EC4A21A0C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B43A3-FB3F-4521-B01A-B1D27CA32568}" type="datetime1">
              <a:rPr lang="ru-RU" smtClean="0"/>
              <a:pPr/>
              <a:t>28.10.2018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2674CE4-FBD8-4481-AEFB-CA53E599A745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2674CE4-FBD8-4481-AEFB-CA53E599A745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6699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8230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6933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8402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3924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0587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3521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766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36262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954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4413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Описывать занятия нужно вкратце.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Какую пользу получит аудитория от презентации: взрослых учащихся больше интересует предмет, если они знают, почему и насколько он важен для них.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Уровень знаний докладчика по теме: кратко укажите свои профессиональные успехи в этой области или объясните, почему участникам интересно будет вас послушать.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081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608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573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307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928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b="1" dirty="0"/>
              <a:t>Примеры целей</a:t>
            </a:r>
          </a:p>
          <a:p>
            <a:pPr marL="0" indent="0" rtl="0">
              <a:buFont typeface="Arial" panose="020B0604020202020204" pitchFamily="34" charset="0"/>
              <a:buNone/>
            </a:pPr>
            <a:r>
              <a:rPr lang="ru-RU" dirty="0"/>
              <a:t>В конце этого занятия вы сможете: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сохранять файлы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перемещать файлы в разные расположения на веб-сервере группы;</a:t>
            </a:r>
          </a:p>
          <a:p>
            <a:pPr marL="171450" indent="-171450" rtl="0">
              <a:buFont typeface="Arial" panose="020B0604020202020204" pitchFamily="34" charset="0"/>
              <a:buChar char="•"/>
            </a:pPr>
            <a:r>
              <a:rPr lang="ru-RU" dirty="0"/>
              <a:t>предоставлять общий доступ к файлам на веб-сервере группы.</a:t>
            </a:r>
          </a:p>
          <a:p>
            <a:pPr rtl="0"/>
            <a:endParaRPr lang="ru-RU" dirty="0"/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CF2FD335-6D8E-486A-8F5F-DFC7325903FF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454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rtlCol="0"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 rtlCol="0"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 rtlCol="0"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525153E9-8919-4460-8B84-1F188DF3FDC8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 rtlCol="0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534A7F-E77A-4253-A805-BDFD8F4FC94A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 rtlCol="0"/>
          <a:lstStyle>
            <a:lvl5pPr>
              <a:defRPr/>
            </a:lvl5pPr>
          </a:lstStyle>
          <a:p>
            <a:pPr lvl="0" rtl="0" eaLnBrk="1" latinLnBrk="0" hangingPunct="1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 eaLnBrk="1" latinLnBrk="0" hangingPunct="1"/>
            <a:r>
              <a:rPr lang="ru-RU" noProof="0" dirty="0"/>
              <a:t>Второй уровень</a:t>
            </a:r>
          </a:p>
          <a:p>
            <a:pPr lvl="2" rtl="0" eaLnBrk="1" latinLnBrk="0" hangingPunct="1"/>
            <a:r>
              <a:rPr lang="ru-RU" noProof="0" dirty="0"/>
              <a:t>Третий уровень</a:t>
            </a:r>
          </a:p>
          <a:p>
            <a:pPr lvl="3" rtl="0" eaLnBrk="1" latinLnBrk="0" hangingPunct="1"/>
            <a:r>
              <a:rPr lang="ru-RU" noProof="0" dirty="0"/>
              <a:t>Четвертый уровень</a:t>
            </a:r>
          </a:p>
          <a:p>
            <a:pPr lvl="4" rtl="0" eaLnBrk="1" latinLnBrk="0" hangingPunct="1"/>
            <a:r>
              <a:rPr lang="ru-RU" noProof="0" dirty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A39E40-7B42-41B0-A6F4-7A8AFD3554B1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F8F3C2B-19AE-4F7F-847C-DA1ADD22BBE5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rtlCol="0"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rtlCol="0"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756652-618E-42CE-8AE2-1D988265020E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 rtlCol="0"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CA077A5-1B1B-48F8-A8D7-0717F4826028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rtlCol="0" anchor="ctr"/>
          <a:lstStyle>
            <a:lvl1pPr>
              <a:defRPr sz="4000" b="0" i="0" cap="none" baseline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rtlCol="0"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 rtlCol="0"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A72D30E-8CC0-4A3D-ACCC-25D756A9F243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rtlCol="0"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 rtlCol="0"/>
          <a:lstStyle/>
          <a:p>
            <a:pPr rtl="0"/>
            <a:fld id="{EECA8964-BCD7-48B2-967A-E9549B1B3FAF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3535C2-B2EF-4104-9C48-606B316B146B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rtlCol="0" anchor="b"/>
          <a:lstStyle>
            <a:lvl1pPr algn="l">
              <a:buNone/>
              <a:defRPr sz="1800" b="1"/>
            </a:lvl1pPr>
          </a:lstStyle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  <a:p>
            <a:pPr lvl="1" rtl="0" eaLnBrk="1" latinLnBrk="0" hangingPunct="1"/>
            <a:r>
              <a:rPr lang="ru-RU" noProof="0" smtClean="0"/>
              <a:t>Второй уровень</a:t>
            </a:r>
          </a:p>
          <a:p>
            <a:pPr lvl="2" rtl="0" eaLnBrk="1" latinLnBrk="0" hangingPunct="1"/>
            <a:r>
              <a:rPr lang="ru-RU" noProof="0" smtClean="0"/>
              <a:t>Третий уровень</a:t>
            </a:r>
          </a:p>
          <a:p>
            <a:pPr lvl="3" rtl="0" eaLnBrk="1" latinLnBrk="0" hangingPunct="1"/>
            <a:r>
              <a:rPr lang="ru-RU" noProof="0" smtClean="0"/>
              <a:t>Четвертый уровень</a:t>
            </a:r>
          </a:p>
          <a:p>
            <a:pPr lvl="4" rtl="0" eaLnBrk="1" latinLnBrk="0" hangingPunct="1"/>
            <a:r>
              <a:rPr lang="ru-RU" noProof="0" smtClean="0"/>
              <a:t>Пятый уровень</a:t>
            </a:r>
            <a:endParaRPr kumimoji="0"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 rtlCol="0"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4815B5-49EE-4409-8D96-597DB37C3774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rtlCol="0" anchor="t"/>
          <a:lstStyle>
            <a:lvl1pPr algn="ctr">
              <a:buNone/>
              <a:defRPr sz="2000" b="1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 rtlCol="0"/>
          <a:lstStyle>
            <a:lvl1pPr marL="0" indent="0">
              <a:buNone/>
              <a:defRPr sz="3200"/>
            </a:lvl1pPr>
          </a:lstStyle>
          <a:p>
            <a:pPr rtl="0"/>
            <a:r>
              <a:rPr lang="ru-RU" noProof="0" smtClean="0"/>
              <a:t>Вставка рисунка</a:t>
            </a:r>
            <a:endParaRPr kumimoji="0"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rtlCol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rtl="0" eaLnBrk="1" latinLnBrk="0" hangingPunct="1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F63D60-A6C3-42B2-A665-7C3223AC9F32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latinLnBrk="0" hangingPunct="1"/>
            <a:endParaRPr kumimoji="0" lang="ru-RU" sz="1800" noProof="0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 rtlCol="0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 rtlCol="0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rtl="0"/>
            <a:fld id="{35CBDD5E-8A13-4AF5-A432-3F54E99FF3AF}" type="datetime1">
              <a:rPr lang="ru-RU" noProof="0" smtClean="0"/>
              <a:t>28.10.2018</a:t>
            </a:fld>
            <a:endParaRPr lang="ru-RU" noProof="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rtlCol="0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260220"/>
            <a:ext cx="11277600" cy="1470025"/>
          </a:xfrm>
        </p:spPr>
        <p:txBody>
          <a:bodyPr rtlCol="0"/>
          <a:lstStyle/>
          <a:p>
            <a:pPr rtl="0"/>
            <a:r>
              <a:rPr lang="ru-RU" dirty="0" smtClean="0"/>
              <a:t>ВОПЛОЩЕНИЕ СИСИТЕМЫ:КОМПОНЕНТЫ, МОДУЛИ, РАЗМЕЩЕНИЯ.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860081"/>
            <a:ext cx="11818513" cy="587557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целевую систему, которую в начальный момент мы рассматриваем как компоненту А. Реализовать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realize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вынести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«логический»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объект-компоненту (роль) в физическую реальность модулей (исполнителей ролей).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происходит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функциональная декомпозиция: функция компоненты разбивается на более мелкие (на рисунке это B и другие четыре) и делается попытка выбрать для них модули, сервисы которых могут выполнить функции этих компонент.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видно, что на первом шаге декомпозиции это удаётся только для двух подфункций из шести. На следующем шаге это уже удаётся для всех подфункций, в то числе для подфункций компоненты B. Эта часть функциональной декомпозиции иногда называется функциональным анализом.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должны из всех модулей, используя их интерфейсы для соединения, собрать целевую систему-модуль. Для сборки-модуля B на рисунке, реализующего функцию компоненты B это получается только в два шага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собираются два промежуточных модуля, и только потом они объединяются. А на следующем шаге модуль B включается в состав модуля А, который реализует изначально задуманную функцию А.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момента функция и сервис совпадают, компонента и модуль совпадают. Эту часть проектирования системы как составления целой системы-модуля из её подмодулей называют модульный синтез .</a:t>
            </a:r>
          </a:p>
        </p:txBody>
      </p:sp>
    </p:spTree>
    <p:extLst>
      <p:ext uri="{BB962C8B-B14F-4D97-AF65-F5344CB8AC3E}">
        <p14:creationId xmlns:p14="http://schemas.microsoft.com/office/powerpoint/2010/main" val="2342088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45" y="579550"/>
            <a:ext cx="10869769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системы: разбиения.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breakdowns)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сама входит частью в надсистему и состоит из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частей-подсистем(или частей-элементов, если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желания далее рассматривать структуру этих частей).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(иерархия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холонов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связывает объекты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отношениями часть-целое(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part_of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relations),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же отношения “сборки”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“разборки”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decomposition),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же “разбиения”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breakdowns).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инженерии самые разные разбиения чрезвычайно распространены: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●Функциональное разбиение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breakdown structure),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называется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decomposition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Разбиение работ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breakdown structure)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Разбиение установки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 breakdown structure)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Разбиение документов (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document breakdown structure)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●…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множество</a:t>
            </a:r>
          </a:p>
        </p:txBody>
      </p:sp>
    </p:spTree>
    <p:extLst>
      <p:ext uri="{BB962C8B-B14F-4D97-AF65-F5344CB8AC3E}">
        <p14:creationId xmlns:p14="http://schemas.microsoft.com/office/powerpoint/2010/main" val="304028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45" y="579550"/>
            <a:ext cx="1086976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разбиений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Разбиения представляются деревьями в разной графической форме (структурными диаграммами). Чаще применяется не традиционное «математическое дерево»: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75" y="2241728"/>
            <a:ext cx="5020025" cy="276815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834129" y="2549320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«дерево лесенкой»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(которое удобней отображать в различных инженерных информационных системах):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3904" y="3523243"/>
            <a:ext cx="4066169" cy="266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323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860081"/>
            <a:ext cx="11818513" cy="587557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Старинные инженерные стандарты предписывали конкретное число уровней и названия уровней разбиений. Так, ISO 26702 определяет следующие уровни с чётко определёнными названиями, при этом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аспектность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факту игнорируется: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5402" y="2216392"/>
            <a:ext cx="5712988" cy="334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259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860081"/>
            <a:ext cx="11818513" cy="587557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один старинный набор стандартов ЕСКД (ГОСТы Единой Системы Конструкторской Документации) делает то же самое жесткое определение, но эти уровни другие: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изделие, выполненное из однородного материала без применения сборочных операций (например, болт, гайка, вал, втулка).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Сборочная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 — изделие, составные части которого соединяются между собой в процессе сборки с помощью резьбы, пайки, сварки и т. п. (например, редуктор).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два и более изделия, предназначенных для выполнения взаимосвязанных функций (например, технологическая линия).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набор из двух и более изделий, имеющих общее эксплуатационное назначение вспомогательного характера (комплект запасных частей, комплект инструментов и принадлежностей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внимание, в ЕСКД никакого системного подхода нет ни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 названиям»,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 сути». </a:t>
            </a:r>
          </a:p>
          <a:p>
            <a:pPr marL="109728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«конструкторской документации»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системы стандартов ГОСТ есть и для строительной документации, программной документации и т.д. Поэтому в сложных системах структурирование частей системы по уровням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«часть-целое»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принципы обозначения элементов системы крайне разнятся.</a:t>
            </a:r>
          </a:p>
        </p:txBody>
      </p:sp>
    </p:spTree>
    <p:extLst>
      <p:ext uri="{BB962C8B-B14F-4D97-AF65-F5344CB8AC3E}">
        <p14:creationId xmlns:p14="http://schemas.microsoft.com/office/powerpoint/2010/main" val="1805651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860081"/>
            <a:ext cx="11818513" cy="587557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Обозначения систем</a:t>
            </a: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обозначений для каждой части системы тесно связано с принципами (структурного, обычно по отношениям “часть-целое”)разбиения системы. Задание обозначений определяется стандартами — международными, национальными, отраслевыми, предприятия. Часто обозначения называют “кодами”.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Так, в российском машиностроении принята система («система» тут из систематики!) обозначений ЕСКД (используются “коды ЕСКД”), а в строительстве российских атомных станций сейчас чаще всего используется система обозначений KKS. Проблема возникает тогда, когда какой-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нибудьвинтик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приборе обозначен по ЕСКД, а сам прибор обозначается по KKS (это была бы ещё самая простая ситуация, часто разных систем обозначений в сложном проекте используется добрый десяток, а в случае международного проекта и больше).</a:t>
            </a:r>
          </a:p>
        </p:txBody>
      </p:sp>
    </p:spTree>
    <p:extLst>
      <p:ext uri="{BB962C8B-B14F-4D97-AF65-F5344CB8AC3E}">
        <p14:creationId xmlns:p14="http://schemas.microsoft.com/office/powerpoint/2010/main" val="3266403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1079021"/>
            <a:ext cx="11818513" cy="587557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Старые системы обозначений страдают от следующих недостатков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учитывают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аспектности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(т.е. выпячивают либо компоненты, либо модули, либо места, либо задают жёстко границу перехода по уровням — до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какого-то уровня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компоненты, а затем только модули). Опять же, если речь идёт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какой-то узкой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предметной области, то это нормально. Но как только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более-менее крупный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проект, объединяющих продукты разных отраслей, работать (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искать какие-то элементы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составе системы по их обозначениям, давать обозначения) становится трудно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позиционны, т.е. не предусматривают различного числа уровней разбиения. Это может проходить в рамках узкой предметной области — группы одинаково структурированных продуктов, но когда в проекте собираются продукты нескольких отраслей, работать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трудно.</a:t>
            </a:r>
          </a:p>
          <a:p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10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183" y="695459"/>
            <a:ext cx="11818513" cy="625913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IEC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81346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Современным стандартом, описывающим структуру системы и отвечающим за обозначения структурных элементов системы в их отношениях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«часть-целое» по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 аспекту, т.е. отвечающим принципам системного подхода и поэтому подходящим для системной инженерии является IEC81346-1:2009“Industrial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installations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Structuring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designations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1: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— этот стандарт вобрал в себя многочисленные достижения предыдущих поколений стандартов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предписывает правила, по которым происходит аспектное структурирование системы и создание следующих принципам системного подхода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«справочных обозначений»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designations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в отличие от просто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«обозначений»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называет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«справочными обозначениями»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те,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следуют принципам системного подхода).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учитывают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аспектность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 уровней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741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668" y="888643"/>
            <a:ext cx="11818513" cy="625913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 аспектных обозначений в огромной системе могут быть миллиарды (например, в микросхеме есть 5 миллиардов транзисторов — и каждый из них должен быть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проименован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компонента, как модуль, плюс ещё и размещение на кремниевой пластине.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ведь нужно обозначить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какие-то подсистемы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составленные из этих транзисторов! И подсистемы, составленные из этих подсистем, и так до самого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«верха»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например, кремниевого чипа, или даже готовой микросхемы в корпусе.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дальше — контроллера, который сделан на базе этой микросхемы, системы управления с использованием этого контроллера, компрессора, который управляется этой системой, холодильной машины, куда входит компрессор, и так далее — например, до атомной станции или корабля, где используется эта холодильная машина.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и говорить, что число уровней подсистем, в которых появляется эта холодильная машина для атомной станции и корабля будут разными — это и есть возможность учёта произвольного числа уровней системы).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023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668" y="888643"/>
            <a:ext cx="11818513" cy="625913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Вводя обозначения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(«краткие имена»),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помнить, что для некоторых обозначений есть длинные содержательные имена, а для некоторых обозначений (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каких-нибудь винтиков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крепежа корпуса) таких имён даже не будет.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Простейший способ обозначать ипостаси систем — это давать им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уникальные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порядковые номера на каждом уровне разбиений, указывая при этом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спецсимволом префиксом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 (компонента это, модуль или размещение). Более сложный способ — это обозначения, включающие в себя какой-то(чаще всего функциональный) классификатор, т.е. отдельные символы и их сочетания, означающие принадлежность данной ипостаси к определённому классу (математическому множеству) ипостасей системы.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общем случае обозначение системы состоит из цепочки обозначений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какого-то маршрута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разбиению, или разных маршрутов по разным разбиениям. Например, установка 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по транспортировке жидкости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представлена из следующих компонент, модулей и размещений (мест):</a:t>
            </a:r>
          </a:p>
        </p:txBody>
      </p:sp>
    </p:spTree>
    <p:extLst>
      <p:ext uri="{BB962C8B-B14F-4D97-AF65-F5344CB8AC3E}">
        <p14:creationId xmlns:p14="http://schemas.microsoft.com/office/powerpoint/2010/main" val="1088138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389" y="1257751"/>
            <a:ext cx="10972800" cy="4325112"/>
          </a:xfrm>
        </p:spPr>
        <p:txBody>
          <a:bodyPr rtlCol="0">
            <a:normAutofit fontScale="85000" lnSpcReduction="20000"/>
          </a:bodyPr>
          <a:lstStyle/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 системного подхода в том, чтобы ни в один момент времени не забывать про систему в целом -- воплощение системы, которое просто по-разному представляется состоящим из разных частей разными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стейкхолдерами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модули, места (они же -- функциональные элементы, конструктивные элементы, размещения) не единственный способ увидеть в системе части. Этих способов огромное количество. Разные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стейкхолдеры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по-своему выделяют части в системе, по-своему называют систему, по-своему употребляют систему. Тем не менее, какие-то общие типы основных ипостасей системы существуют, хотя и по-разному определяются в разных школах мысли:</a:t>
            </a:r>
          </a:p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ISO 15926 -- две основных: функциональные объекты, физические объекты. Остальные могут вводиться по потребности.</a:t>
            </a:r>
          </a:p>
          <a:p>
            <a:pPr marL="109728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IEC 81346 -- "по меньшей мере" три (функция, продукт, место)</a:t>
            </a:r>
          </a:p>
        </p:txBody>
      </p:sp>
    </p:spTree>
    <p:extLst>
      <p:ext uri="{BB962C8B-B14F-4D97-AF65-F5344CB8AC3E}">
        <p14:creationId xmlns:p14="http://schemas.microsoft.com/office/powerpoint/2010/main" val="38488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668" y="888643"/>
            <a:ext cx="11818513" cy="6259132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представить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разбиения</a:t>
            </a: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аспектные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обозначения</a:t>
            </a: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системы-подсистемы-элемента, то получим:</a:t>
            </a:r>
          </a:p>
          <a:p>
            <a:pPr marL="109728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820" y="878415"/>
            <a:ext cx="5371697" cy="2451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8425" y="3329750"/>
            <a:ext cx="5743575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943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668" y="888643"/>
            <a:ext cx="11818513" cy="6259132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Заметим, что некоторые элементы получили полные обозначения сразу в двух аспектах. Для однозначного указания на объект достаточно иметь только одно полное имя, а остальные имена пусть указывают на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«надсистему».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4664" y="1958057"/>
            <a:ext cx="5457825" cy="25812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3137" y="4762074"/>
            <a:ext cx="1082254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обозначение — это имя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холона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(объекта, который состоит из частей, но сам является частью другого объекта), ибо система по определению — это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холон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системной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 любой системы есть её элементы-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подсистемыи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она является элементом в надсистеме). Поэтому все имена компонент, модулей, мест подразумевают, что перед ним будет имя надсистемы, а после него — подсистемы. Например, ...=контроллер=процессор=кэш первого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уровня…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180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5118"/>
            <a:ext cx="10972800" cy="1066800"/>
          </a:xfrm>
        </p:spPr>
        <p:txBody>
          <a:bodyPr rtlCol="0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8388" y="1882463"/>
            <a:ext cx="10972800" cy="4325112"/>
          </a:xfrm>
        </p:spPr>
        <p:txBody>
          <a:bodyPr rtlCol="0">
            <a:normAutofit lnSpcReduction="10000"/>
          </a:bodyPr>
          <a:lstStyle/>
          <a:p>
            <a:pPr marL="624078" lvl="0" indent="-514350">
              <a:buClr>
                <a:srgbClr val="37A76F">
                  <a:lumMod val="75000"/>
                </a:srgbClr>
              </a:buClr>
              <a:buFont typeface="+mj-lt"/>
              <a:buAutoNum type="arabicPeriod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Косяков Александр, Уильям Н. Свит,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Сэмюэль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Дж. Сеймур, Стивен М.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Бимер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«Системная инженерия. Принципы и практика» - М.: ДМК Пресс, 2014. - 624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</a:p>
          <a:p>
            <a:pPr marL="624078" lvl="0" indent="-514350">
              <a:buClr>
                <a:srgbClr val="37A76F">
                  <a:lumMod val="75000"/>
                </a:srgbClr>
              </a:buClr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lvl="0" indent="-514350">
              <a:buClr>
                <a:srgbClr val="37A76F">
                  <a:lumMod val="75000"/>
                </a:srgbClr>
              </a:buClr>
              <a:buFont typeface="+mj-lt"/>
              <a:buAutoNum type="arabicPeriod"/>
            </a:pP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Мышенков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К.С.,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Беляшов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А.Н. «Классификация методов анализа и проектирования систем управления» // Математическое моделирование и информатика: Труды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XV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науч.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/ Под ред. Д.Ю. Рязанова. – М.: ИЦ ФГБОУ ВПО МГТУ «СТАНКИН», 2013. – С. 45-47.</a:t>
            </a:r>
          </a:p>
          <a:p>
            <a:pPr marL="624078" lvl="0" indent="-514350">
              <a:buClr>
                <a:srgbClr val="37A76F">
                  <a:lumMod val="75000"/>
                </a:srgbClr>
              </a:buClr>
              <a:buFont typeface="+mj-lt"/>
              <a:buAutoNum type="arabicPeriod"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lvl="0" indent="-514350">
              <a:buClr>
                <a:srgbClr val="37A76F">
                  <a:lumMod val="75000"/>
                </a:srgbClr>
              </a:buClr>
              <a:buFont typeface="+mj-lt"/>
              <a:buAutoNum type="arabicPeriod"/>
            </a:pP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Лоусон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Г. Путешествие по системному ландшафту. — ДМК-Пресс, 2013. — 370 с.</a:t>
            </a:r>
          </a:p>
          <a:p>
            <a:pPr marL="624078" lvl="0" indent="-514350">
              <a:buClr>
                <a:srgbClr val="37A76F">
                  <a:lumMod val="75000"/>
                </a:srgbClr>
              </a:buClr>
              <a:buFont typeface="+mj-lt"/>
              <a:buAutoNum type="arabicPeriod"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lvl="0" indent="-514350">
              <a:buClr>
                <a:srgbClr val="37A76F">
                  <a:lumMod val="75000"/>
                </a:srgbClr>
              </a:buClr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Watson, A. Visual Modelling: past, present, and future. URL: http://www.uml.org/Visual_Modeling.pdf</a:t>
            </a:r>
          </a:p>
          <a:p>
            <a:pPr marL="624078" lvl="0" indent="-514350">
              <a:buClr>
                <a:srgbClr val="37A76F">
                  <a:lumMod val="75000"/>
                </a:srgbClr>
              </a:buClr>
              <a:buFont typeface="+mj-lt"/>
              <a:buAutoNum type="arabicPeriod"/>
            </a:pP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4078" lvl="0" indent="-514350">
              <a:buClr>
                <a:srgbClr val="37A76F">
                  <a:lumMod val="75000"/>
                </a:srgbClr>
              </a:buClr>
              <a:buFont typeface="+mj-lt"/>
              <a:buAutoNum type="arabicPeriod"/>
            </a:pP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Engineering Vision 2020. Doc. No. INCOSE-TP-2004-004-02. Ver. 2.03. Sept. 2015 URL: http://www.incose.org/ProductsPubs/pdf/SEVision2020_20071003_v2_03.pdf</a:t>
            </a:r>
          </a:p>
          <a:p>
            <a:pPr marL="109728" indent="0" rtl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62725" y="1869583"/>
            <a:ext cx="5629275" cy="35718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45012" y="848864"/>
            <a:ext cx="62936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МНОГЕРИЦА ХОЛАРХИЙ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7004" y="1727916"/>
            <a:ext cx="652968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разных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оказываются тоже разными, ибо "система в глазах смотрящего": каждая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удобна для ответа на вопросы какой-то одной деятельности, а не всех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система отличается тем, что для неё компонента, модуль и место совпадают, это одно и тот же экстент в пространстве.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начинать одновременно разбираться с тем, как целевая система работает (компоненты), из чего её сделать (модули), как она скомпонована (размещения), то окажется, что иногда компоненты, модули, места в ней полностью совпадают (если они образуют подсистемы -- подсистемы ведь тоже системы), но иногда такого совпадения не будет.</a:t>
            </a:r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697" y="1360781"/>
            <a:ext cx="11539471" cy="4125619"/>
          </a:xfrm>
        </p:spPr>
        <p:txBody>
          <a:bodyPr rtlCol="0">
            <a:normAutofit fontScale="92500" lnSpcReduction="20000"/>
          </a:bodyPr>
          <a:lstStyle/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ТРИЗ задачу своих изобретений видит в том, чтобы несколько разных функций выполнялись небольшим числом конструктивных элементов -- в идеальной системе много функций выполняются нулевым числом элементов, нужно стремиться к этому. 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гарантировать, что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функциональных элементов, конструктивных элементов, размещений совпадают нельзя. Для ножниц инженеры придумывают разные формы ручки и ножевого блока, думая о ручке и ножевом блоке как компонентах. Они обсуждают ручки и ножевой блок как физически существующие (за ручку держат, считаются её размеры и гладкость, ножевым блоком режут -- считаются его прочность и острота, угол раскрытия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менеджеры будут воспринимать ножницы состоящими из компонент, то они попытаются заказать работы по изготовлению ручек и ножевого блока раздельно: ручки фирме, понимающей в эргономике, а режущий блок заводу, который умеет делать ножи ("ножницы" как раз происходят от слова "нож"! ).</a:t>
            </a:r>
          </a:p>
        </p:txBody>
      </p:sp>
    </p:spTree>
    <p:extLst>
      <p:ext uri="{BB962C8B-B14F-4D97-AF65-F5344CB8AC3E}">
        <p14:creationId xmlns:p14="http://schemas.microsoft.com/office/powerpoint/2010/main" val="415353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031" y="940157"/>
            <a:ext cx="12088969" cy="5138671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Инженеры от этого в шоке, поскольку они для целей изготовления и сборки начинают думать про ножницы как состоящие из модулей: двух цельных кусков металла специальной формы, скреплённых винтиком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только модули, а ручка и ножевой блок у ножниц компоненты, а не модули. Модулями в ножницах будут только две половинки ножниц (а ещё винтик).</a:t>
            </a: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делать ручки и ножевой блок отдельно как модули, а потом их как-то скреплять, то это будет плохое и ненадёжное инженерное решение.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Менеджеры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сначала внимают доводам инженеров, но потом… смотрят на ножницы в сборе, видят в действии (эксплуатации,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operations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ручку и ножевой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опять пытаются с ними сделать что-то по отдельности не в момент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«спектакля»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(когда ножницы в сборе и работают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режут), а в момент изготовления. 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разделить работы по сборке ручки и ножевого блока, хотя при соединении половинок ножниц винтиком разделить работы по ручке и ножевому блоку принципиально невозможно. Или сделать каталог ручек и каталог ножевых блоков и потом пытаться заставить инженеров выпускать эти якобы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«детали ножниц»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виде запчастей. Список ошибок и заблуждений тут бесконечен, и эти ошибки не прекратятся: менеджеры постоянно находят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«ножевой блок»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«ручки»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инженерной документации и пытаются поступать с ними как со сборочными единицами.</a:t>
            </a:r>
          </a:p>
        </p:txBody>
      </p:sp>
    </p:spTree>
    <p:extLst>
      <p:ext uri="{BB962C8B-B14F-4D97-AF65-F5344CB8AC3E}">
        <p14:creationId xmlns:p14="http://schemas.microsoft.com/office/powerpoint/2010/main" val="252950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1" y="1017430"/>
            <a:ext cx="12088969" cy="5138671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в том, что в ножницах разные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стейкхолдеры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усматривают две разные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одна функциональной декомпозиции ("аналитическая"), а вторая модульной сборки ("синтетическая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"):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6659" y="2122934"/>
            <a:ext cx="7000916" cy="21914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6619" y="4879013"/>
            <a:ext cx="11221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система едина как компонента и модуль, но вот дальше структура компонент (функциональная структура, системное разбиение) и модулей (модульная структура, конструктивное разбиение) могут существенно различаться.</a:t>
            </a:r>
          </a:p>
        </p:txBody>
      </p:sp>
    </p:spTree>
    <p:extLst>
      <p:ext uri="{BB962C8B-B14F-4D97-AF65-F5344CB8AC3E}">
        <p14:creationId xmlns:p14="http://schemas.microsoft.com/office/powerpoint/2010/main" val="322101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8" y="1184854"/>
            <a:ext cx="11410682" cy="4417455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инженерных языках моделирования "железной" архитектуры, равно как и в языках моделирования предприятия, компоненты и модули имеют различные значки.</a:t>
            </a: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понимать между ними разницу, то использование этих языков становится ошибочным. Если в проектном управлении сделать графики реализации модулей и реализации компонент -- то они будут абсолютно различными, но оба могут иметь смысл!</a:t>
            </a: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при этом -- это решения создателей системы, какие элементы конструкции реализуют какие необходимые для работы системы поведения/функции, так что требуются обычно описывать и компоненты, и модули.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607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578" y="888642"/>
            <a:ext cx="11410682" cy="5769735"/>
          </a:xfrm>
        </p:spPr>
        <p:txBody>
          <a:bodyPr rtlCol="0">
            <a:noAutofit/>
          </a:bodyPr>
          <a:lstStyle/>
          <a:p>
            <a:pPr marL="109728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Компонентный анализ и модульный синтез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важные (то есть архитектурные) решения принимаются в ходе совмещения функциональной (логической, компонентной,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работает»)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конструктивной (физической, модульной,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сделано»)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литературе для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часто используют просто термин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«структура»,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нужно помнить, что это именно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холархия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отношения элементов в ней -- это иерархия отношений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«часть-целое»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is_part_of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composition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состава), а все другие отношения (специализации, классификации, предшествования во времени, взаимовлияния и т.д.) в этой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«структуре»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учитываются.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906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52402" y="760212"/>
            <a:ext cx="4638726" cy="57689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6214" y="1032129"/>
            <a:ext cx="66970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из стандарта IEC 81346--1 (а этот стандарт взял этот рисунок из более раннего стандарта IEC 1392/09)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«объект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функциональным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аспектом»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компонента,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«объект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продуктным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аспектом»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модуль, а "объект как с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продуктным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и функциональным аспектом" -- это модуль, сервис которого выполняет функцию компоненты.</a:t>
            </a:r>
          </a:p>
        </p:txBody>
      </p:sp>
    </p:spTree>
    <p:extLst>
      <p:ext uri="{BB962C8B-B14F-4D97-AF65-F5344CB8AC3E}">
        <p14:creationId xmlns:p14="http://schemas.microsoft.com/office/powerpoint/2010/main" val="2932702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учающая презентация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225317_TF03460604" id="{2CD0CB43-C6DB-49D4-8B24-4D27774DD8FA}" vid="{682A83A2-F45B-4972-A9A6-44D9BC20041C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Обучающая презентация</Template>
  <TotalTime>178</TotalTime>
  <Words>3028</Words>
  <Application>Microsoft Office PowerPoint</Application>
  <PresentationFormat>Широкоэкранный</PresentationFormat>
  <Paragraphs>227</Paragraphs>
  <Slides>22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Georgia</vt:lpstr>
      <vt:lpstr>Times New Roman</vt:lpstr>
      <vt:lpstr>Wingdings 2</vt:lpstr>
      <vt:lpstr>Обучающая презентация</vt:lpstr>
      <vt:lpstr>ВОПЛОЩЕНИЕ СИСИТЕМЫ:КОМПОНЕНТЫ, МОДУЛИ, РАЗМЕЩЕНИЯ.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использованных источников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ВОПЛОЩЕНИЕ СИСИТЕМЫ:КОМПОНЕНТЫ, МОДУЛИ, РАЗМЕЩЕНИЯ.</dc:title>
  <dc:creator>asus</dc:creator>
  <cp:lastModifiedBy>asus</cp:lastModifiedBy>
  <cp:revision>9</cp:revision>
  <dcterms:created xsi:type="dcterms:W3CDTF">2018-10-27T17:49:00Z</dcterms:created>
  <dcterms:modified xsi:type="dcterms:W3CDTF">2018-10-28T09:52:29Z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