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8" r:id="rId3"/>
    <p:sldId id="276" r:id="rId4"/>
    <p:sldId id="277" r:id="rId5"/>
    <p:sldId id="278" r:id="rId6"/>
    <p:sldId id="279" r:id="rId7"/>
    <p:sldId id="275" r:id="rId8"/>
    <p:sldId id="271" r:id="rId9"/>
    <p:sldId id="272" r:id="rId10"/>
    <p:sldId id="273" r:id="rId11"/>
    <p:sldId id="274" r:id="rId12"/>
    <p:sldId id="280" r:id="rId13"/>
    <p:sldId id="281" r:id="rId14"/>
    <p:sldId id="282" r:id="rId15"/>
    <p:sldId id="283" r:id="rId16"/>
    <p:sldId id="284" r:id="rId17"/>
    <p:sldId id="286" r:id="rId18"/>
    <p:sldId id="287" r:id="rId19"/>
    <p:sldId id="288" r:id="rId20"/>
    <p:sldId id="289" r:id="rId21"/>
    <p:sldId id="290" r:id="rId22"/>
    <p:sldId id="291" r:id="rId23"/>
    <p:sldId id="285" r:id="rId2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66" d="100"/>
          <a:sy n="66" d="100"/>
        </p:scale>
        <p:origin x="96" y="25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10826A-8DB7-481E-A8D8-73B0A554EBD5}" type="datetime1">
              <a:rPr lang="ru-RU" smtClean="0"/>
              <a:t>28.10.2018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43A3-FB3F-4521-B01A-B1D27CA32568}" type="datetime1">
              <a:rPr lang="ru-RU" smtClean="0"/>
              <a:pPr/>
              <a:t>28.10.2018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121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562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54417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8299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746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236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246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17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912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33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6441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9740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576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205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098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107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566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042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752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75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25153E9-8919-4460-8B84-1F188DF3FDC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534A7F-E77A-4253-A805-BDFD8F4FC94A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A39E40-7B42-41B0-A6F4-7A8AFD3554B1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F3C2B-19AE-4F7F-847C-DA1ADD22BBE5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756652-618E-42CE-8AE2-1D988265020E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A077A5-1B1B-48F8-A8D7-0717F482602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72D30E-8CC0-4A3D-ACCC-25D756A9F243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EECA8964-BCD7-48B2-967A-E9549B1B3F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535C2-B2EF-4104-9C48-606B316B146B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4815B5-49EE-4409-8D96-597DB37C3774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3D60-A6C3-42B2-A665-7C3223AC9F32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35CBDD5E-8A13-4AF5-A432-3F54E99FF3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3844" y="2208704"/>
            <a:ext cx="11277600" cy="1470025"/>
          </a:xfrm>
        </p:spPr>
        <p:txBody>
          <a:bodyPr rtlCol="0"/>
          <a:lstStyle/>
          <a:p>
            <a:pPr rtl="0"/>
            <a:r>
              <a:rPr lang="ru-RU" dirty="0" smtClean="0"/>
              <a:t>ИНЖЕНЕРИЯ И НАУКА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736243"/>
            <a:ext cx="11651087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путаница, отражающая связь инженерии и науки, весьма распространена:</a:t>
            </a: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В большинстве мультфильмов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«учёный»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белом халате меньше всего учёный,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«инженер-изобретатель».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якобы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«учёные»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ставят эксперименты: они придумывают какие-то необходимые для их целей системы, и воплощают эти системы в реальности.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«лаборатории Эдисона».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«Прикладная наука»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прикладные исследования) тоже меньше всего наука, несмотря на слово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«исследования».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«теорий»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этой науки ожидать не приходится, а результаты НИОКР (научных и опытно-конструкторских разработок) как правило — вполне себе инженерные объекты, а не способы описаний. Единственная их разница с результатами классической инженерной разработки, так это то, что результатом является прототип или опытный образец, а не идущий потребителю продукт (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«работающим прототипом» и «выпускаемым продуктом»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годы и годы разработки,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и результатом являются не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«изобретения»,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«инновации»,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определяемые как успешно выведенные на рынок изобретения).</a:t>
            </a:r>
          </a:p>
        </p:txBody>
      </p:sp>
    </p:spTree>
    <p:extLst>
      <p:ext uri="{BB962C8B-B14F-4D97-AF65-F5344CB8AC3E}">
        <p14:creationId xmlns:p14="http://schemas.microsoft.com/office/powerpoint/2010/main" val="339280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302914"/>
            <a:ext cx="11651087" cy="5767588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часто прикладные исследования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классическую разработку вообще не разделяют, отсюда устойчивое сокращение R&amp;D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разница? Есть: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«лаборатория Эдисона»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(лаборатория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Bell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лаборатория IBM и т.д.) всё-таки отличаются существенно по организации труда и проходящим в них работам от классической инженерной разработки. Но они не отличаются принципиально! Менеджментом R&amp;D как раз и занимается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innovation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258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658" y="287628"/>
            <a:ext cx="10972800" cy="1066800"/>
          </a:xfrm>
        </p:spPr>
        <p:txBody>
          <a:bodyPr rtlCol="0"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1354428"/>
            <a:ext cx="11801342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думать о науке, ищущей компактное описание самой инженерии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эта наука должна рассказать о том, что делает системный инженер в ходе инженерного проекта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системной инженерии как к науке среди системных инженеров обычно отрицательное (хотя они и признают её полезность). Это отношение связано с тем, что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«наука»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никогда не рассказывает, как породить ту или иную идею. Без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«науки» трудно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практические задачи, но сама наука обычно ничего не говорит о том, как породить идею решения. Наука лишь рассказывает о том, какие есть объекты, их характеристики и отношения друг с другом и что можно с ними делать. Что с этими объектами делать для решения конкретных задач — неведомо. Никакое знание физики не помогает решать даже олимпиадные задачки, что уж говорить о решении реальных проблем. Но без знания физики и олимпиадные задачки и инженерные проблемы решать труднее. Наука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инженерия же связана с решением проблем (проблема — когда никто не знает, что делать) и требует синтеза.</a:t>
            </a:r>
          </a:p>
        </p:txBody>
      </p:sp>
    </p:spTree>
    <p:extLst>
      <p:ext uri="{BB962C8B-B14F-4D97-AF65-F5344CB8AC3E}">
        <p14:creationId xmlns:p14="http://schemas.microsoft.com/office/powerpoint/2010/main" val="218906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12" y="844896"/>
            <a:ext cx="10972800" cy="1066800"/>
          </a:xfrm>
        </p:spPr>
        <p:txBody>
          <a:bodyPr rtlCol="0"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Научное (формальное) основание системной инженерии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2049888"/>
            <a:ext cx="11801342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инженерия и менеджмент опираются не на теории, а на эвристики. Они эмпирические, а не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«строго научные»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дисциплины типа физики или химии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тем не менее, есть ли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какое-то научное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(формальное, теоретическое)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системной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инженерии, т.е. существует ли компактное формализованное описание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системноинженерного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знания? Существует ли оно, или речь идёт только об искусстве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humanities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куда относятся литература, изобразительное искусство, кино и т.д.)? </a:t>
            </a: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системным инженерам выдают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не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0999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942305"/>
            <a:ext cx="11651087" cy="5767588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у системной инженерии было научное основание, она была бы полноценной научной дисциплиной, это бы означало, что у неё есть основные понятия-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«идеальные объекты»,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терминах которых описывается окружающий мир — примерно так, как у физики есть понятия физического тела и поля, а у химии есть понятие химической связи. Конечно, в системной инженерии ключевым понятием является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использование этого понятия осложняется тем, что оно пока онтологически (философско-логически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недоопределено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прямо сейчас идёт интенсивная работа по его формированию. Главным образом эта научная (точнее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научно-методологическая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созданием новых дисциплин занимается методология, ибо речь идёт о методах человеческой деятельности, как научной, так и инженерной) работа ведётся в рамках комитетов по стандартизации, которые коллективно обсуждают различные догадки и находки по формальному представлению (получению теории) систем.</a:t>
            </a:r>
          </a:p>
        </p:txBody>
      </p:sp>
    </p:spTree>
    <p:extLst>
      <p:ext uri="{BB962C8B-B14F-4D97-AF65-F5344CB8AC3E}">
        <p14:creationId xmlns:p14="http://schemas.microsoft.com/office/powerpoint/2010/main" val="20231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968063"/>
            <a:ext cx="11651087" cy="5767588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 развитие системной инженерии, конечно, проходит от совершенно неформального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эвристичного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 ко всё более и более формальному знанию. Можно условно поделить системную инженерию на четыре поколения, каждое из которых можно представить в виде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какой-то отдельной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 развития — так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называемой S-образной кривой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вертикали указываются достижения, а по горизонтали — время.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из инженерных технологий развивается медленно, ищутся эффективные методы работы, а потом происходит бурный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—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технологии (понимаемая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по-разному, 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системной инженерии проще всего считать достижимую сложность целевой системы) уменьшается, и нужно переходить на следующее поколение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251508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71280" y="976592"/>
            <a:ext cx="7809091" cy="545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58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146" y="1141841"/>
            <a:ext cx="10972800" cy="432511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поколение — это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алхинженерия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(”алхимическая” инженерия), по аналогии с алхимией по сравнению с химией. Помните алхимические неформальные описания химических реакций в те времена, когда не было ещё развитой химической нотации и понимания различий между химическими элементами и сложными веществами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общий стиль мышления, речь тут не идёт только об алхимии. С любым знанием сначала так: хорошо ещё, что эти неформальные рассуждения вообще можно записать. Искусство создания более сложных объектов (например, каравеллы) было ровно что искусством: передавалась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какая-то традиция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чертежей как таковых не было — обходились эскизами и макетами, пространными текстовыми описаниями, передававшимися зачастую даже не в книгах, а в рассказах —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мастера-инженера ученикам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015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608" y="1141840"/>
            <a:ext cx="11552350" cy="4370317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Классическая системная инженерия использует диаграммную технику — это уже не вольные поэтические метафоры, как в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алхинженерии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много более строгие определения системы: чертежи, диаграммы, таблицы и т.д. Но это не полностью формальное описание: его нельзя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как-то формально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проверить, оно предназначено для чтения и интерпретации только людьми. Если уподобить описание системы компьютерной программе по изготовлению системы, то это такая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«программа»,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 может выполнить только человек, но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станок-компьютер. 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«псевдокодом»: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непосвящённый человек легко спутает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псеводокод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компьютерной программой, но программист понимает, что псевдокод пишется для других людей, а не для компьютера. От псевдокода до реальной программы, реального формального текста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каком-то языке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программирования примерно столько же работы, как от общего неформального понимания ситуации человеком до написания программы на псевдокоде..</a:t>
            </a:r>
          </a:p>
        </p:txBody>
      </p:sp>
    </p:spTree>
    <p:extLst>
      <p:ext uri="{BB962C8B-B14F-4D97-AF65-F5344CB8AC3E}">
        <p14:creationId xmlns:p14="http://schemas.microsoft.com/office/powerpoint/2010/main" val="270041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146" y="1141841"/>
            <a:ext cx="109728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появляется третье поколение системной инженерии,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моделеориентированная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системная инженерия. Она предусматривает использование логических (структурных) и физических (числовых) формальных моделей, которые могут непосредственно быть обработаны (проверены, оптимизированы) компьютером. Это позволяет достигать принципиально другой сложности целевых систем: компьютеры проверяют модели на отсутствие разного рода ошибок в разы более производительно и точно, чем это может сделать человек. Основной особенностью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моделеориентированной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системной инженерии является то, что используются не только численные физические модели, но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«логические»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модели, использующие аппарат дискретной математики, плюс алгоритмические модели на языках программирования.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325177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27" y="787759"/>
            <a:ext cx="11904373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Инженерия занимается изменением реальности — двигает горы, создаёт спички и зажигалки, строит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марсоходы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занимается производством компактных описаний реальности — придумывает диаграммы Фейнмана, теории мышления, понятия системы и деятельности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Настоящая наука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ведутся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«лабораториях Эйнштейна».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выходе теории — компактные и формальные описания природы. В отличие от R&amp;D менеджмент и финансирование науки происходят совершенно другим образом, часто они происходят вообще вне рамок предприятий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Прикладная наука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ведутся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«лабораториях Эдисона».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выходе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«опытные образцы» (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inventions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“изобретения”, прототипы систем и идеи для этих прототипов). Никаких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«теорий»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этой науки ожидать не приходится, а результаты НИОКР (научных и опытно- конструкторских разработок) как правило — вполне себе инженерные объекты, а не способы описаний.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146" y="1141841"/>
            <a:ext cx="10972800" cy="432511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Четвёртое поколение связано с тем, что моделируется уже не только целевая система, но и сами системные инженеры — их творческие практики. Проводятся гибридные (статистические и логические одновременно) вычисления, характерные для программ искусственного интеллекта, а не нынешних программ физического и логического моделирования, при этом эти все вычисления-моделирования-оптимизации увязаны друг с другом. Особенность четвёртого поколения в том, что не только люди создают модели, а компьютер только проводит вычисления по этим созданным моделям, но и компьютерные программы создают модели: компьютер выполняет творческие функции, которые сегодня выполняет системный инженер. Человек работает в партнёрстве с компьютером, а не программирует компьютер.</a:t>
            </a:r>
          </a:p>
        </p:txBody>
      </p:sp>
    </p:spTree>
    <p:extLst>
      <p:ext uri="{BB962C8B-B14F-4D97-AF65-F5344CB8AC3E}">
        <p14:creationId xmlns:p14="http://schemas.microsoft.com/office/powerpoint/2010/main" val="141442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146" y="1141841"/>
            <a:ext cx="10972800" cy="432511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подход как научное основание системной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</a:t>
            </a:r>
          </a:p>
          <a:p>
            <a:pPr marL="109728" indent="0">
              <a:buNone/>
            </a:pP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договориться о том, что системная инженерия должна быть дисциплиной не хуже, чем другие общепризнанные науки (например, физика и химия), то системной инженерии нужно найти свои теоретические понятия: основной объект изучения, который и задаёт всё многообразие дисциплины, всё многообразие изучаемого предмета. Тем, чем для механики является физическое тело, а для химии является химическая связь, в системной инженерии является система: научным основанием системной инженерии является системный подход.</a:t>
            </a:r>
          </a:p>
        </p:txBody>
      </p:sp>
    </p:spTree>
    <p:extLst>
      <p:ext uri="{BB962C8B-B14F-4D97-AF65-F5344CB8AC3E}">
        <p14:creationId xmlns:p14="http://schemas.microsoft.com/office/powerpoint/2010/main" val="303995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225" y="1081826"/>
            <a:ext cx="11719775" cy="5087154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системном подходе главным понятием является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«система».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 так же, как все предметы реальной жизни (компьютеры, здания, пули, пыль) в механике отождествляются к физическим телам, а взаимодействие веществ в химии сводится к образованию и разрушению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«химических связей»,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системной инженерии рассматривают весь мир состоящим из систем. И точно так же, как в механике после отождествления пули или компьютера с физическим телом можно применить формулы для расчёта траектории падения компьютера или пули со стола (ибо это отождествление оставляет только важные для расчёта характеристики — прежде всего массу, но игнорируя цвет, собственников, основное назначение, причину падения и т.д.), так и в системной инженерии после называния чего бы то ни было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«системой»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применять известные способы рассуждения, известные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«формулы»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(хотя напомню, часто это не формулы надёжной теории, а просто хорошо зарекомендовавшие себя эвристики).</a:t>
            </a:r>
          </a:p>
        </p:txBody>
      </p:sp>
    </p:spTree>
    <p:extLst>
      <p:ext uri="{BB962C8B-B14F-4D97-AF65-F5344CB8AC3E}">
        <p14:creationId xmlns:p14="http://schemas.microsoft.com/office/powerpoint/2010/main" val="158717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146" y="795270"/>
            <a:ext cx="10972800" cy="1069848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47232" y="1865118"/>
            <a:ext cx="938440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Косяков Александр, Уильям Н. Свит,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Сэмюэль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Дж. Сеймур, Стивен М.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«Системная инженерия. Принципы и практика» - М.: ДМК Пресс, 2014. - 624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Мышенков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К.С.,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Беляшов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А.Н. «Классификация методов анализа и проектирования систем управления» // Математическое моделирование и информатика: Труды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XV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/ Под ред. Д.Ю. Рязанова. – М.: ИЦ ФГБОУ ВПО МГТУ «СТАНКИН», 2013. – С. 45-47.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Лоусон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Путешествие по системному ландшафту. — ДМК-Пресс, 2013. — 370 с.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Watson, A. Visual Modelling: past, present, and future. URL: http://www.uml.org/Visual_Modeling.pdf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Vision 2020. Doc. No. INCOSE-TP-2004-004-02. Ver. 2.03. Sept. 2015 URL: http://www.incose.org/ProductsPubs/pdf/SEVision2020_20071003_v2_03.pdf</a:t>
            </a:r>
          </a:p>
        </p:txBody>
      </p:sp>
    </p:spTree>
    <p:extLst>
      <p:ext uri="{BB962C8B-B14F-4D97-AF65-F5344CB8AC3E}">
        <p14:creationId xmlns:p14="http://schemas.microsoft.com/office/powerpoint/2010/main" val="243730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27" y="723364"/>
            <a:ext cx="11904373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Системная инженерия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тоже инженерия, не наука. Системная инженерия вполне может включать R&amp;D, изобретения, создание прототипов.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различать предмет самой инженерии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предметы, изучающие объекты инженерии — механику, электрику, компьютерную науку и т.д.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Инженерия (в том числе системная инженерия) описывает то, как работают инженеры.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Инженерная наука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даёт описание того, что делают люди в инженерном проекте.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предметы и другие науки описывают поведение инженерных объектов, то, как работают они: механические устройства, электрические схемы, компьютерные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101764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474" y="890788"/>
            <a:ext cx="11904373" cy="5754709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просто понять разницу между такой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«наукой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инженерный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самой инженерией можно на примере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(компьютерной науки)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software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(программной инженерии).</a:t>
            </a: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инженерному делу как таковому — это обучить тому, как устроен ход инженерной разработки, какие основные понятия предметной области самой инженерии (а не предметной области, описывающей физику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алгоритмику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создаваемого инженерного объекта): как устроен инженерный проект в целом и как разворачивается во времени проектирование/конструирование/программирование, изготовление и разворачивание целевой системы, а не только как устроена создаваемая система.</a:t>
            </a:r>
          </a:p>
        </p:txBody>
      </p:sp>
    </p:spTree>
    <p:extLst>
      <p:ext uri="{BB962C8B-B14F-4D97-AF65-F5344CB8AC3E}">
        <p14:creationId xmlns:p14="http://schemas.microsoft.com/office/powerpoint/2010/main" val="120269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27" y="1103291"/>
            <a:ext cx="11904373" cy="5754709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в средние века к инженеру пришли с просьбой построить мост, а он бы отказался на основании того, что сопромат изобретут только через 200 лет — что можно сказать о таком инженере? Отказы на таких основаниях не свойственны инженерам, их не останавливает отсутствие научного знания в том, чем они занимаются.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научных теорий активно использует эвристики (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heuristics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это догадки о закономерностях, которые вовсе необязательно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«научны»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традиционном смысле этого слова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добиваются успеха не на основе научных знаний, а на основе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«проб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ошибок»,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эвристик. Тем не менее, исследования дают нам способ думать по-новому: осознанней, быстрее и надёжнее. Метод проб и ошибок всем хорош, кроме того что чрезвычайно дорог и долог.</a:t>
            </a:r>
          </a:p>
        </p:txBody>
      </p:sp>
    </p:spTree>
    <p:extLst>
      <p:ext uri="{BB962C8B-B14F-4D97-AF65-F5344CB8AC3E}">
        <p14:creationId xmlns:p14="http://schemas.microsoft.com/office/powerpoint/2010/main" val="114998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27" y="980940"/>
            <a:ext cx="11904373" cy="5754709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один аспект инженерной работы — она не делается одиночками. Нужна координация усилий сотен, тысяч и даже десятков тысяч людей. Все эти люди должны как-то договариваться между собой. Компактные описания нам нужны, чтобы люди могли иметь одинаковое описание того, что они делают, чтобы не возникло проблемы строительства Вавилонской башни. Если речь идёт о какой-то более-менее масштабной коллективной инженерной деятельности, то синхронизация способов обсуждения проекта может сэкономить много-много времени. Мы должны научиться описывать другим людям, что мы делаем и почему, чтобы другие люди могли к нам присоединиться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Основное, что должен уметь делать системный инженер — это создавать материальные объекты, а не анализировать их. Упор на синтез, а не на анализ характеризует инженера.</a:t>
            </a:r>
          </a:p>
        </p:txBody>
      </p:sp>
    </p:spTree>
    <p:extLst>
      <p:ext uri="{BB962C8B-B14F-4D97-AF65-F5344CB8AC3E}">
        <p14:creationId xmlns:p14="http://schemas.microsoft.com/office/powerpoint/2010/main" val="89399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1935"/>
            <a:ext cx="10972800" cy="1066800"/>
          </a:xfrm>
        </p:spPr>
        <p:txBody>
          <a:bodyPr rtlCol="0"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Инженерия не научна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658" y="1560490"/>
            <a:ext cx="11651087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инженерами и учёными </a:t>
            </a: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путать инженеров и учёных. Учёные ровно обратны инженерам: если инженеры делают реальные материальные вещи, опираясь на мысль, то учёные делают мысли из реальности — получают компактные, понятные и формальные описания действительности. Конечно, инженерия и исследования тесно связаны:</a:t>
            </a: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когда инженер получает инженерный объект, поведение которого не отвечает его замыслу, он исследует проблему: пытается найти наиболее компактное описание работы этой инженерной системы, из которого было бы понятно, в чём он ошибся при замысле и его воплощении. Затем исправляет ошибку: меняет систему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46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560490"/>
            <a:ext cx="11651087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когда учёный придумывает новый способ описания, более компактный и лучше объясняющий мир, чем предыдущие способы, то он проводит эксперименты. Отнюдь не все эксперименты “мысленные”. Некоторые из них требуют создания весьма и весьма сложных инженерных объектов (например, ускорители — это одни из самых сложных на Земле инженерных объектов). Когда эксперимент проведён, учёные корректируют свои теории в зависимости от результатов эксперимента.</a:t>
            </a:r>
          </a:p>
        </p:txBody>
      </p:sp>
    </p:spTree>
    <p:extLst>
      <p:ext uri="{BB962C8B-B14F-4D97-AF65-F5344CB8AC3E}">
        <p14:creationId xmlns:p14="http://schemas.microsoft.com/office/powerpoint/2010/main" val="109231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01" y="760129"/>
            <a:ext cx="11651087" cy="5297510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самым инженерная и исследовательская деятельности оказываются связаны в цикл, и в каждом исследовательском или инженерном проекте обычно приходится много раз повторять цикл: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6270" y="1716647"/>
            <a:ext cx="4343400" cy="25527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5001" y="4166316"/>
            <a:ext cx="116510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тут — цель объемлющей деятельности, а не собственно сама работа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«исследований»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«разработки»(«науки»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«инженерии»):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либо появление какой-то материальной системы, приносящей пользу пользователям, либо появление какого-то компактного описания/объяснения того, как устроен мир. В любом случае, либо инженерия оказывается спрятана в исследованиях, либо исследования спрятаны в инженерии.</a:t>
            </a:r>
          </a:p>
        </p:txBody>
      </p:sp>
    </p:spTree>
    <p:extLst>
      <p:ext uri="{BB962C8B-B14F-4D97-AF65-F5344CB8AC3E}">
        <p14:creationId xmlns:p14="http://schemas.microsoft.com/office/powerpoint/2010/main" val="203272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учающая презентация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17_TF03460604" id="{2CD0CB43-C6DB-49D4-8B24-4D27774DD8FA}" vid="{682A83A2-F45B-4972-A9A6-44D9BC20041C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78</TotalTime>
  <Words>3498</Words>
  <Application>Microsoft Office PowerPoint</Application>
  <PresentationFormat>Широкоэкранный</PresentationFormat>
  <Paragraphs>130</Paragraphs>
  <Slides>23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Georgia</vt:lpstr>
      <vt:lpstr>Times New Roman</vt:lpstr>
      <vt:lpstr>Wingdings 2</vt:lpstr>
      <vt:lpstr>Обучающая презентация</vt:lpstr>
      <vt:lpstr>ИНЖЕНЕРИЯ И НАУКА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Инженерия не научна</vt:lpstr>
      <vt:lpstr>Презентация PowerPoint</vt:lpstr>
      <vt:lpstr>Презентация PowerPoint</vt:lpstr>
      <vt:lpstr>Презентация PowerPoint</vt:lpstr>
      <vt:lpstr>Презентация PowerPoint</vt:lpstr>
      <vt:lpstr>Инженерия научна</vt:lpstr>
      <vt:lpstr>Научное (формальное) основание системной инженерии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Инженерия и наука</dc:title>
  <dc:creator>asus</dc:creator>
  <cp:lastModifiedBy>asus</cp:lastModifiedBy>
  <cp:revision>8</cp:revision>
  <dcterms:created xsi:type="dcterms:W3CDTF">2018-10-27T14:04:45Z</dcterms:created>
  <dcterms:modified xsi:type="dcterms:W3CDTF">2018-10-28T17:30:52Z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