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1"/>
  </p:notesMasterIdLst>
  <p:handoutMasterIdLst>
    <p:handoutMasterId r:id="rId42"/>
  </p:handoutMasterIdLst>
  <p:sldIdLst>
    <p:sldId id="257" r:id="rId2"/>
    <p:sldId id="258" r:id="rId3"/>
    <p:sldId id="259" r:id="rId4"/>
    <p:sldId id="273" r:id="rId5"/>
    <p:sldId id="274" r:id="rId6"/>
    <p:sldId id="275" r:id="rId7"/>
    <p:sldId id="276" r:id="rId8"/>
    <p:sldId id="277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87" r:id="rId18"/>
    <p:sldId id="288" r:id="rId19"/>
    <p:sldId id="289" r:id="rId20"/>
    <p:sldId id="292" r:id="rId21"/>
    <p:sldId id="293" r:id="rId22"/>
    <p:sldId id="295" r:id="rId23"/>
    <p:sldId id="290" r:id="rId24"/>
    <p:sldId id="291" r:id="rId25"/>
    <p:sldId id="297" r:id="rId26"/>
    <p:sldId id="296" r:id="rId27"/>
    <p:sldId id="271" r:id="rId28"/>
    <p:sldId id="260" r:id="rId29"/>
    <p:sldId id="262" r:id="rId30"/>
    <p:sldId id="298" r:id="rId31"/>
    <p:sldId id="299" r:id="rId32"/>
    <p:sldId id="300" r:id="rId33"/>
    <p:sldId id="301" r:id="rId34"/>
    <p:sldId id="302" r:id="rId35"/>
    <p:sldId id="303" r:id="rId36"/>
    <p:sldId id="304" r:id="rId37"/>
    <p:sldId id="305" r:id="rId38"/>
    <p:sldId id="306" r:id="rId39"/>
    <p:sldId id="307" r:id="rId40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ED3A2069-E608-4A8C-9051-44443BD66C33}">
          <p14:sldIdLst>
            <p14:sldId id="257"/>
            <p14:sldId id="258"/>
            <p14:sldId id="259"/>
            <p14:sldId id="273"/>
            <p14:sldId id="274"/>
            <p14:sldId id="275"/>
            <p14:sldId id="276"/>
            <p14:sldId id="277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</p14:sldIdLst>
        </p14:section>
        <p14:section name="Раздел без заголовка" id="{8FEFCA39-0F41-4ABA-9E2A-70363379FBD4}">
          <p14:sldIdLst>
            <p14:sldId id="287"/>
            <p14:sldId id="288"/>
            <p14:sldId id="289"/>
            <p14:sldId id="292"/>
            <p14:sldId id="293"/>
            <p14:sldId id="295"/>
            <p14:sldId id="290"/>
            <p14:sldId id="291"/>
            <p14:sldId id="297"/>
            <p14:sldId id="296"/>
            <p14:sldId id="271"/>
            <p14:sldId id="260"/>
            <p14:sldId id="262"/>
            <p14:sldId id="298"/>
            <p14:sldId id="299"/>
            <p14:sldId id="300"/>
            <p14:sldId id="301"/>
            <p14:sldId id="302"/>
            <p14:sldId id="303"/>
            <p14:sldId id="304"/>
            <p14:sldId id="305"/>
            <p14:sldId id="306"/>
            <p14:sldId id="3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7296" userDrawn="1">
          <p15:clr>
            <a:srgbClr val="A4A3A4"/>
          </p15:clr>
        </p15:guide>
        <p15:guide id="4" orient="horz" pos="412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89911" autoAdjust="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  <p:guide pos="7296"/>
        <p:guide orient="horz" pos="412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88" d="100"/>
          <a:sy n="88" d="100"/>
        </p:scale>
        <p:origin x="307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510826A-8DB7-481E-A8D8-73B0A554EBD5}" type="datetime1">
              <a:rPr lang="ru-RU" smtClean="0"/>
              <a:t>28.10.2018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C64E50CC-F33A-4EF4-9F12-93EC4A21A0C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32950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5B43A3-FB3F-4521-B01A-B1D27CA32568}" type="datetime1">
              <a:rPr lang="ru-RU" smtClean="0"/>
              <a:pPr/>
              <a:t>28.10.2018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32674CE4-FBD8-4481-AEFB-CA53E599A745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273268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32674CE4-FBD8-4481-AEFB-CA53E599A745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79742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32674CE4-FBD8-4481-AEFB-CA53E599A745}" type="slidenum">
              <a:rPr lang="ru-RU" smtClean="0"/>
              <a:t>34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51100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32674CE4-FBD8-4481-AEFB-CA53E599A745}" type="slidenum">
              <a:rPr lang="ru-RU" smtClean="0"/>
              <a:t>35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93728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32674CE4-FBD8-4481-AEFB-CA53E599A745}" type="slidenum">
              <a:rPr lang="ru-RU" smtClean="0"/>
              <a:t>36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82041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32674CE4-FBD8-4481-AEFB-CA53E599A745}" type="slidenum">
              <a:rPr lang="ru-RU" smtClean="0"/>
              <a:t>37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45390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32674CE4-FBD8-4481-AEFB-CA53E599A745}" type="slidenum">
              <a:rPr lang="ru-RU" smtClean="0"/>
              <a:t>38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50469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Какую пользу получит аудитория от презентации: взрослых учащихся больше интересует предмет, если они знают, почему и насколько он важен для них.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Уровень знаний докладчика по теме: кратко укажите свои профессиональные успехи в этой области или объясните, почему участникам интересно будет вас послушать.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8670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dirty="0"/>
              <a:t>Описывать занятия нужно вкратце.</a:t>
            </a:r>
          </a:p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58711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b="1" dirty="0"/>
              <a:t>Примеры целей</a:t>
            </a:r>
          </a:p>
          <a:p>
            <a:pPr marL="0" indent="0" rtl="0">
              <a:buFont typeface="Arial" panose="020B0604020202020204" pitchFamily="34" charset="0"/>
              <a:buNone/>
            </a:pPr>
            <a:r>
              <a:rPr lang="ru-RU" dirty="0"/>
              <a:t>В конце этого занятия вы сможете: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сохранять файлы на веб-сервере группы;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перемещать файлы в разные расположения на веб-сервере группы;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предоставлять общий доступ к файлам на веб-сервере группы.</a:t>
            </a:r>
          </a:p>
          <a:p>
            <a:pPr rtl="0"/>
            <a:endParaRPr lang="ru-RU" dirty="0"/>
          </a:p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28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94413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32674CE4-FBD8-4481-AEFB-CA53E599A745}" type="slidenum">
              <a:rPr lang="ru-RU" smtClean="0"/>
              <a:t>29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11729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32674CE4-FBD8-4481-AEFB-CA53E599A745}" type="slidenum">
              <a:rPr lang="ru-RU" smtClean="0"/>
              <a:t>30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52352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32674CE4-FBD8-4481-AEFB-CA53E599A745}" type="slidenum">
              <a:rPr lang="ru-RU" smtClean="0"/>
              <a:t>31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3430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32674CE4-FBD8-4481-AEFB-CA53E599A745}" type="slidenum">
              <a:rPr lang="ru-RU" smtClean="0"/>
              <a:t>32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55840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32674CE4-FBD8-4481-AEFB-CA53E599A745}" type="slidenum">
              <a:rPr lang="ru-RU" smtClean="0"/>
              <a:t>33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4262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0" y="0"/>
            <a:ext cx="12192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23" name="Прямоугольник 22"/>
          <p:cNvSpPr/>
          <p:nvPr/>
        </p:nvSpPr>
        <p:spPr>
          <a:xfrm flipV="1">
            <a:off x="7213577" y="3810001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7213601" y="3897010"/>
            <a:ext cx="49784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7213601" y="4115167"/>
            <a:ext cx="49784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7213600" y="4164403"/>
            <a:ext cx="262128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7213600" y="4199572"/>
            <a:ext cx="262128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9835343" y="406098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12192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" y="3675528"/>
            <a:ext cx="12192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8552068" y="3643090"/>
            <a:ext cx="3639933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09600" y="2389009"/>
            <a:ext cx="11277600" cy="1470025"/>
          </a:xfrm>
        </p:spPr>
        <p:txBody>
          <a:bodyPr rtlCol="0"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609600" y="3899938"/>
            <a:ext cx="6604000" cy="1752600"/>
          </a:xfrm>
        </p:spPr>
        <p:txBody>
          <a:bodyPr rtlCol="0"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7265116" y="4205288"/>
            <a:ext cx="1727200" cy="457200"/>
          </a:xfrm>
        </p:spPr>
        <p:txBody>
          <a:bodyPr rtlCol="0"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9043832" y="4206240"/>
            <a:ext cx="1280160" cy="457200"/>
          </a:xfrm>
        </p:spPr>
        <p:txBody>
          <a:bodyPr rtlCol="0"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rtl="0"/>
            <a:fld id="{525153E9-8919-4460-8B84-1F188DF3FDC8}" type="datetime1">
              <a:rPr lang="ru-RU" noProof="0" smtClean="0"/>
              <a:t>28.10.2018</a:t>
            </a:fld>
            <a:endParaRPr lang="ru-RU" noProof="0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1093451" y="1136"/>
            <a:ext cx="996949" cy="365760"/>
          </a:xfrm>
        </p:spPr>
        <p:txBody>
          <a:bodyPr rtlCol="0"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60115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1pPr>
              <a:defRPr/>
            </a:lvl1pPr>
            <a:lvl5pPr>
              <a:defRPr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  <a:p>
            <a:pPr lvl="1" rtl="0" eaLnBrk="1" latinLnBrk="0" hangingPunct="1"/>
            <a:r>
              <a:rPr lang="ru-RU" noProof="0" smtClean="0"/>
              <a:t>Второй уровень</a:t>
            </a:r>
          </a:p>
          <a:p>
            <a:pPr lvl="2" rtl="0" eaLnBrk="1" latinLnBrk="0" hangingPunct="1"/>
            <a:r>
              <a:rPr lang="ru-RU" noProof="0" smtClean="0"/>
              <a:t>Третий уровень</a:t>
            </a:r>
          </a:p>
          <a:p>
            <a:pPr lvl="3" rtl="0" eaLnBrk="1" latinLnBrk="0" hangingPunct="1"/>
            <a:r>
              <a:rPr lang="ru-RU" noProof="0" smtClean="0"/>
              <a:t>Четвертый уровень</a:t>
            </a:r>
          </a:p>
          <a:p>
            <a:pPr lvl="4" rtl="0" eaLnBrk="1" latinLnBrk="0" hangingPunct="1"/>
            <a:r>
              <a:rPr lang="ru-RU" noProof="0" smtClean="0"/>
              <a:t>Пятый уровень</a:t>
            </a:r>
            <a:endParaRPr kumimoji="0"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D534A7F-E77A-4253-A805-BDFD8F4FC94A}" type="datetime1">
              <a:rPr lang="ru-RU" noProof="0" smtClean="0"/>
              <a:t>28.10.2018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467844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 hasCustomPrompt="1"/>
          </p:nvPr>
        </p:nvSpPr>
        <p:spPr>
          <a:xfrm>
            <a:off x="9042400" y="1143000"/>
            <a:ext cx="2540000" cy="5448300"/>
          </a:xfrm>
        </p:spPr>
        <p:txBody>
          <a:bodyPr vert="eaVert" rtlCol="0"/>
          <a:lstStyle>
            <a:lvl1pPr>
              <a:defRPr/>
            </a:lvl1pPr>
          </a:lstStyle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>
          <a:xfrm>
            <a:off x="609600" y="1143000"/>
            <a:ext cx="8331200" cy="5448300"/>
          </a:xfrm>
        </p:spPr>
        <p:txBody>
          <a:bodyPr vert="eaVert" rtlCol="0"/>
          <a:lstStyle>
            <a:lvl5pPr>
              <a:defRPr/>
            </a:lvl5pPr>
          </a:lstStyle>
          <a:p>
            <a:pPr lvl="0" rtl="0" eaLnBrk="1" latinLnBrk="0" hangingPunct="1"/>
            <a:r>
              <a:rPr lang="ru-RU" noProof="0" dirty="0"/>
              <a:t>Щелкните, чтобы изменить стили текста образца слайда</a:t>
            </a:r>
          </a:p>
          <a:p>
            <a:pPr lvl="1" rtl="0" eaLnBrk="1" latinLnBrk="0" hangingPunct="1"/>
            <a:r>
              <a:rPr lang="ru-RU" noProof="0" dirty="0"/>
              <a:t>Второй уровень</a:t>
            </a:r>
          </a:p>
          <a:p>
            <a:pPr lvl="2" rtl="0" eaLnBrk="1" latinLnBrk="0" hangingPunct="1"/>
            <a:r>
              <a:rPr lang="ru-RU" noProof="0" dirty="0"/>
              <a:t>Третий уровень</a:t>
            </a:r>
          </a:p>
          <a:p>
            <a:pPr lvl="3" rtl="0" eaLnBrk="1" latinLnBrk="0" hangingPunct="1"/>
            <a:r>
              <a:rPr lang="ru-RU" noProof="0" dirty="0"/>
              <a:t>Четвертый уровень</a:t>
            </a:r>
          </a:p>
          <a:p>
            <a:pPr lvl="4" rtl="0" eaLnBrk="1" latinLnBrk="0" hangingPunct="1"/>
            <a:r>
              <a:rPr lang="ru-RU" noProof="0" dirty="0"/>
              <a:t>Пятый уровень</a:t>
            </a:r>
            <a:endParaRPr kumimoji="0"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DA39E40-7B42-41B0-A6F4-7A8AFD3554B1}" type="datetime1">
              <a:rPr lang="ru-RU" noProof="0" smtClean="0"/>
              <a:t>28.10.2018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978088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1pPr>
              <a:defRPr/>
            </a:lvl1pPr>
            <a:lvl5pPr>
              <a:defRPr/>
            </a:lvl5pPr>
            <a:lvl6pPr>
              <a:defRPr/>
            </a:lvl6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  <a:p>
            <a:pPr lvl="1" rtl="0" eaLnBrk="1" latinLnBrk="0" hangingPunct="1"/>
            <a:r>
              <a:rPr lang="ru-RU" noProof="0" smtClean="0"/>
              <a:t>Второй уровень</a:t>
            </a:r>
          </a:p>
          <a:p>
            <a:pPr lvl="2" rtl="0" eaLnBrk="1" latinLnBrk="0" hangingPunct="1"/>
            <a:r>
              <a:rPr lang="ru-RU" noProof="0" smtClean="0"/>
              <a:t>Третий уровень</a:t>
            </a:r>
          </a:p>
          <a:p>
            <a:pPr lvl="3" rtl="0" eaLnBrk="1" latinLnBrk="0" hangingPunct="1"/>
            <a:r>
              <a:rPr lang="ru-RU" noProof="0" smtClean="0"/>
              <a:t>Четвертый уровень</a:t>
            </a:r>
          </a:p>
          <a:p>
            <a:pPr lvl="4" rtl="0" eaLnBrk="1" latinLnBrk="0" hangingPunct="1"/>
            <a:r>
              <a:rPr lang="ru-RU" noProof="0" smtClean="0"/>
              <a:t>Пятый уровень</a:t>
            </a:r>
            <a:endParaRPr kumimoji="0"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F8F3C2B-19AE-4F7F-847C-DA1ADD22BBE5}" type="datetime1">
              <a:rPr lang="ru-RU" noProof="0" smtClean="0"/>
              <a:t>28.10.2018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594303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1968322"/>
            <a:ext cx="10363200" cy="1362075"/>
          </a:xfrm>
        </p:spPr>
        <p:txBody>
          <a:bodyPr rtlCol="0"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kumimoji="0"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3367088"/>
            <a:ext cx="10363200" cy="1509712"/>
          </a:xfrm>
        </p:spPr>
        <p:txBody>
          <a:bodyPr rtlCol="0"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8756652-618E-42CE-8AE2-1D988265020E}" type="datetime1">
              <a:rPr lang="ru-RU" noProof="0" smtClean="0"/>
              <a:t>28.10.2018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70512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2249425"/>
            <a:ext cx="5384800" cy="4341875"/>
          </a:xfrm>
        </p:spPr>
        <p:txBody>
          <a:bodyPr rtlCol="0"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  <a:p>
            <a:pPr lvl="1" rtl="0" eaLnBrk="1" latinLnBrk="0" hangingPunct="1"/>
            <a:r>
              <a:rPr lang="ru-RU" noProof="0" smtClean="0"/>
              <a:t>Второй уровень</a:t>
            </a:r>
          </a:p>
          <a:p>
            <a:pPr lvl="2" rtl="0" eaLnBrk="1" latinLnBrk="0" hangingPunct="1"/>
            <a:r>
              <a:rPr lang="ru-RU" noProof="0" smtClean="0"/>
              <a:t>Третий уровень</a:t>
            </a:r>
          </a:p>
          <a:p>
            <a:pPr lvl="3" rtl="0" eaLnBrk="1" latinLnBrk="0" hangingPunct="1"/>
            <a:r>
              <a:rPr lang="ru-RU" noProof="0" smtClean="0"/>
              <a:t>Четвертый уровень</a:t>
            </a:r>
          </a:p>
          <a:p>
            <a:pPr lvl="4" rtl="0" eaLnBrk="1" latinLnBrk="0" hangingPunct="1"/>
            <a:r>
              <a:rPr lang="ru-RU" noProof="0" smtClean="0"/>
              <a:t>Пятый уровень</a:t>
            </a:r>
            <a:endParaRPr kumimoji="0"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2249425"/>
            <a:ext cx="5384800" cy="4341875"/>
          </a:xfrm>
        </p:spPr>
        <p:txBody>
          <a:bodyPr rtlCol="0"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  <a:p>
            <a:pPr lvl="1" rtl="0" eaLnBrk="1" latinLnBrk="0" hangingPunct="1"/>
            <a:r>
              <a:rPr lang="ru-RU" noProof="0" smtClean="0"/>
              <a:t>Второй уровень</a:t>
            </a:r>
          </a:p>
          <a:p>
            <a:pPr lvl="2" rtl="0" eaLnBrk="1" latinLnBrk="0" hangingPunct="1"/>
            <a:r>
              <a:rPr lang="ru-RU" noProof="0" smtClean="0"/>
              <a:t>Третий уровень</a:t>
            </a:r>
          </a:p>
          <a:p>
            <a:pPr lvl="3" rtl="0" eaLnBrk="1" latinLnBrk="0" hangingPunct="1"/>
            <a:r>
              <a:rPr lang="ru-RU" noProof="0" smtClean="0"/>
              <a:t>Четвертый уровень</a:t>
            </a:r>
          </a:p>
          <a:p>
            <a:pPr lvl="4" rtl="0" eaLnBrk="1" latinLnBrk="0" hangingPunct="1"/>
            <a:r>
              <a:rPr lang="ru-RU" noProof="0" smtClean="0"/>
              <a:t>Пятый уровень</a:t>
            </a:r>
            <a:endParaRPr kumimoji="0"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CA077A5-1B1B-48F8-A8D7-0717F4826028}" type="datetime1">
              <a:rPr lang="ru-RU" noProof="0" smtClean="0"/>
              <a:t>28.10.2018</a:t>
            </a:fld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446445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0" y="1143000"/>
            <a:ext cx="11176000" cy="1069848"/>
          </a:xfrm>
        </p:spPr>
        <p:txBody>
          <a:bodyPr rtlCol="0" anchor="ctr"/>
          <a:lstStyle>
            <a:lvl1pPr>
              <a:defRPr sz="4000" b="0" i="0" cap="none" baseline="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000" y="2244970"/>
            <a:ext cx="5388864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rtlCol="0"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508000" y="2708519"/>
            <a:ext cx="5388864" cy="3886200"/>
          </a:xfrm>
        </p:spPr>
        <p:txBody>
          <a:bodyPr rtlCol="0"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  <a:p>
            <a:pPr lvl="1" rtl="0" eaLnBrk="1" latinLnBrk="0" hangingPunct="1"/>
            <a:r>
              <a:rPr lang="ru-RU" noProof="0" smtClean="0"/>
              <a:t>Второй уровень</a:t>
            </a:r>
          </a:p>
          <a:p>
            <a:pPr lvl="2" rtl="0" eaLnBrk="1" latinLnBrk="0" hangingPunct="1"/>
            <a:r>
              <a:rPr lang="ru-RU" noProof="0" smtClean="0"/>
              <a:t>Третий уровень</a:t>
            </a:r>
          </a:p>
          <a:p>
            <a:pPr lvl="3" rtl="0" eaLnBrk="1" latinLnBrk="0" hangingPunct="1"/>
            <a:r>
              <a:rPr lang="ru-RU" noProof="0" smtClean="0"/>
              <a:t>Четвертый уровень</a:t>
            </a:r>
          </a:p>
          <a:p>
            <a:pPr lvl="4" rtl="0" eaLnBrk="1" latinLnBrk="0" hangingPunct="1"/>
            <a:r>
              <a:rPr lang="ru-RU" noProof="0" smtClean="0"/>
              <a:t>Пятый уровень</a:t>
            </a:r>
            <a:endParaRPr kumimoji="0"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94968" y="2244970"/>
            <a:ext cx="5389033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rtlCol="0"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91073" y="2708519"/>
            <a:ext cx="5389033" cy="3886200"/>
          </a:xfrm>
        </p:spPr>
        <p:txBody>
          <a:bodyPr rtlCol="0"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  <a:p>
            <a:pPr lvl="1" rtl="0" eaLnBrk="1" latinLnBrk="0" hangingPunct="1"/>
            <a:r>
              <a:rPr lang="ru-RU" noProof="0" smtClean="0"/>
              <a:t>Второй уровень</a:t>
            </a:r>
          </a:p>
          <a:p>
            <a:pPr lvl="2" rtl="0" eaLnBrk="1" latinLnBrk="0" hangingPunct="1"/>
            <a:r>
              <a:rPr lang="ru-RU" noProof="0" smtClean="0"/>
              <a:t>Третий уровень</a:t>
            </a:r>
          </a:p>
          <a:p>
            <a:pPr lvl="3" rtl="0" eaLnBrk="1" latinLnBrk="0" hangingPunct="1"/>
            <a:r>
              <a:rPr lang="ru-RU" noProof="0" smtClean="0"/>
              <a:t>Четвертый уровень</a:t>
            </a:r>
          </a:p>
          <a:p>
            <a:pPr lvl="4" rtl="0" eaLnBrk="1" latinLnBrk="0" hangingPunct="1"/>
            <a:r>
              <a:rPr lang="ru-RU" noProof="0" smtClean="0"/>
              <a:t>Пятый уровень</a:t>
            </a:r>
            <a:endParaRPr kumimoji="0" lang="ru-RU" noProof="0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A72D30E-8CC0-4A3D-ACCC-25D756A9F243}" type="datetime1">
              <a:rPr lang="ru-RU" noProof="0" smtClean="0"/>
              <a:t>28.10.2018</a:t>
            </a:fld>
            <a:endParaRPr lang="ru-RU" noProof="0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071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9848"/>
          </a:xfrm>
        </p:spPr>
        <p:txBody>
          <a:bodyPr rtlCol="0"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7010400" y="612648"/>
            <a:ext cx="1767840" cy="457200"/>
          </a:xfrm>
        </p:spPr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778240" y="612648"/>
            <a:ext cx="1276352" cy="457200"/>
          </a:xfrm>
        </p:spPr>
        <p:txBody>
          <a:bodyPr rtlCol="0"/>
          <a:lstStyle/>
          <a:p>
            <a:pPr rtl="0"/>
            <a:fld id="{EECA8964-BCD7-48B2-967A-E9549B1B3FAF}" type="datetime1">
              <a:rPr lang="ru-RU" noProof="0" smtClean="0"/>
              <a:t>28.10.2018</a:t>
            </a:fld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10899648" y="2272"/>
            <a:ext cx="1016000" cy="365760"/>
          </a:xfrm>
        </p:spPr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821952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E3535C2-B2EF-4104-9C48-606B316B146B}" type="datetime1">
              <a:rPr lang="ru-RU" noProof="0" smtClean="0"/>
              <a:t>28.10.2018</a:t>
            </a:fld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135695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7137995" y="1101970"/>
            <a:ext cx="4511040" cy="877824"/>
          </a:xfrm>
        </p:spPr>
        <p:txBody>
          <a:bodyPr rtlCol="0" anchor="b"/>
          <a:lstStyle>
            <a:lvl1pPr algn="l">
              <a:buNone/>
              <a:defRPr sz="1800" b="1"/>
            </a:lvl1pPr>
          </a:lstStyle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03200" y="776287"/>
            <a:ext cx="6803136" cy="5805083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  <a:p>
            <a:pPr lvl="1" rtl="0" eaLnBrk="1" latinLnBrk="0" hangingPunct="1"/>
            <a:r>
              <a:rPr lang="ru-RU" noProof="0" smtClean="0"/>
              <a:t>Второй уровень</a:t>
            </a:r>
          </a:p>
          <a:p>
            <a:pPr lvl="2" rtl="0" eaLnBrk="1" latinLnBrk="0" hangingPunct="1"/>
            <a:r>
              <a:rPr lang="ru-RU" noProof="0" smtClean="0"/>
              <a:t>Третий уровень</a:t>
            </a:r>
          </a:p>
          <a:p>
            <a:pPr lvl="3" rtl="0" eaLnBrk="1" latinLnBrk="0" hangingPunct="1"/>
            <a:r>
              <a:rPr lang="ru-RU" noProof="0" smtClean="0"/>
              <a:t>Четвертый уровень</a:t>
            </a:r>
          </a:p>
          <a:p>
            <a:pPr lvl="4" rtl="0" eaLnBrk="1" latinLnBrk="0" hangingPunct="1"/>
            <a:r>
              <a:rPr lang="ru-RU" noProof="0" smtClean="0"/>
              <a:t>Пятый уровень</a:t>
            </a:r>
            <a:endParaRPr kumimoji="0"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137995" y="2010727"/>
            <a:ext cx="4511040" cy="4580573"/>
          </a:xfrm>
        </p:spPr>
        <p:txBody>
          <a:bodyPr rtlCol="0"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B4815B5-49EE-4409-8D96-597DB37C3774}" type="datetime1">
              <a:rPr lang="ru-RU" noProof="0" smtClean="0"/>
              <a:t>28.10.2018</a:t>
            </a:fld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98685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53913" y="1109161"/>
            <a:ext cx="782404" cy="4681637"/>
          </a:xfrm>
        </p:spPr>
        <p:txBody>
          <a:bodyPr vert="vert270" lIns="45720" tIns="0" rIns="45720" rtlCol="0" anchor="t"/>
          <a:lstStyle>
            <a:lvl1pPr algn="ctr">
              <a:buNone/>
              <a:defRPr sz="2000" b="1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>
          <a:xfrm>
            <a:off x="538228" y="1143000"/>
            <a:ext cx="6096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 rtlCol="0"/>
          <a:lstStyle>
            <a:lvl1pPr marL="0" indent="0">
              <a:buNone/>
              <a:defRPr sz="3200"/>
            </a:lvl1pPr>
          </a:lstStyle>
          <a:p>
            <a:pPr rtl="0"/>
            <a:r>
              <a:rPr lang="ru-RU" noProof="0" smtClean="0"/>
              <a:t>Вставка рисунка</a:t>
            </a:r>
            <a:endParaRPr kumimoji="0"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17924" y="3274309"/>
            <a:ext cx="3454400" cy="2516489"/>
          </a:xfrm>
        </p:spPr>
        <p:txBody>
          <a:bodyPr lIns="0" tIns="0" rIns="45720"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BF63D60-A6C3-42B2-A665-7C3223AC9F32}" type="datetime1">
              <a:rPr lang="ru-RU" noProof="0" smtClean="0"/>
              <a:t>28.10.2018</a:t>
            </a:fld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883619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9"/>
            <a:ext cx="12192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12192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1" y="308277"/>
            <a:ext cx="12192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7213577" y="360247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7213601" y="440113"/>
            <a:ext cx="49784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7209785" y="497504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9831528" y="58894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12113288" y="-2001"/>
            <a:ext cx="76835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12059308" y="-2001"/>
            <a:ext cx="3657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12033904" y="-2001"/>
            <a:ext cx="12192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11967231" y="-2001"/>
            <a:ext cx="36576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11887569" y="380"/>
            <a:ext cx="73152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11831300" y="380"/>
            <a:ext cx="12192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68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2249424"/>
            <a:ext cx="10972800" cy="4325112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7010400" y="612648"/>
            <a:ext cx="1767840" cy="457200"/>
          </a:xfrm>
          <a:prstGeom prst="rect">
            <a:avLst/>
          </a:prstGeom>
        </p:spPr>
        <p:txBody>
          <a:bodyPr vert="horz" rtlCol="0"/>
          <a:lstStyle>
            <a:lvl1pPr algn="r" eaLnBrk="1" latinLnBrk="0" hangingPunct="1">
              <a:defRPr kumimoji="0" sz="11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8782048" y="612648"/>
            <a:ext cx="1276352" cy="457200"/>
          </a:xfrm>
          <a:prstGeom prst="rect">
            <a:avLst/>
          </a:prstGeom>
        </p:spPr>
        <p:txBody>
          <a:bodyPr vert="horz" rtlCol="0"/>
          <a:lstStyle>
            <a:lvl1pPr algn="l" eaLnBrk="1" latinLnBrk="0" hangingPunct="1">
              <a:defRPr kumimoji="0" sz="11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rtl="0"/>
            <a:fld id="{35CBDD5E-8A13-4AF5-A432-3F54E99FF3AF}" type="datetime1">
              <a:rPr lang="ru-RU" noProof="0" smtClean="0"/>
              <a:t>28.10.2018</a:t>
            </a:fld>
            <a:endParaRPr lang="ru-RU" noProof="0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899648" y="2272"/>
            <a:ext cx="1016000" cy="365760"/>
          </a:xfrm>
          <a:prstGeom prst="rect">
            <a:avLst/>
          </a:prstGeom>
        </p:spPr>
        <p:txBody>
          <a:bodyPr vert="horz" rtlCol="0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132171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>
            <a:lumMod val="75000"/>
          </a:schemeClr>
        </a:buClr>
        <a:buFont typeface="Georgia"/>
        <a:buChar char="•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>
            <a:lumMod val="75000"/>
          </a:schemeClr>
        </a:buClr>
        <a:buFont typeface="Georgia"/>
        <a:buChar char="▫"/>
        <a:defRPr kumimoji="0"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500" kern="1200">
          <a:solidFill>
            <a:schemeClr val="tx2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orient="horz" pos="415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r>
              <a:rPr lang="ru-RU" dirty="0" smtClean="0"/>
              <a:t>ФОРМАЛИЗМЫ </a:t>
            </a:r>
            <a:r>
              <a:rPr lang="ru-RU" dirty="0"/>
              <a:t>СИСТЕМНОЙ ИНЖЕНЕРИИ</a:t>
            </a:r>
          </a:p>
        </p:txBody>
      </p:sp>
    </p:spTree>
    <p:extLst>
      <p:ext uri="{BB962C8B-B14F-4D97-AF65-F5344CB8AC3E}">
        <p14:creationId xmlns:p14="http://schemas.microsoft.com/office/powerpoint/2010/main" val="706305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6266" y="798619"/>
            <a:ext cx="11676844" cy="5872637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системной инженерии тесно переплетены элементы науки и практики. Хотя её основой считают общесистемные теории, системная инженерия, однако, заимствует у них лишь самые общие исходные представления и предпосылки. Её методологический статус весьма необычен: с одной стороны, системная инженерия располагает методами и процедурами, почерпнутыми из современной науки и созданными специально для неё, что ставит её в ряд с другими прикладными направлениями современной методологии, с другой — в развитии системной инженерии отсутствует тенденция к оформлению его в строгую и законченную теорию. Это связано, прежде всего, с тем, что чрезвычайно высокая сложность и разнообразие крупномасштабных систем существенно затрудняет использование точных формализованных методов при их создании. Поэтому основные концепции, методы и технологии современной системной инженерии формировались, главным образом, в рамках практики успешных разработок. В настоящее время системная инженерия представляет собой междисциплинарный комплекс исследований, подходов и методологий к построению и эксплуатации сложных систем любого масштаба и назначения в различных областях человеческой деятельности </a:t>
            </a:r>
          </a:p>
        </p:txBody>
      </p:sp>
    </p:spTree>
    <p:extLst>
      <p:ext uri="{BB962C8B-B14F-4D97-AF65-F5344CB8AC3E}">
        <p14:creationId xmlns:p14="http://schemas.microsoft.com/office/powerpoint/2010/main" val="3047318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5359" y="605436"/>
            <a:ext cx="11445024" cy="5872637"/>
          </a:xfrm>
        </p:spPr>
        <p:txBody>
          <a:bodyPr>
            <a:noAutofit/>
          </a:bodyPr>
          <a:lstStyle/>
          <a:p>
            <a:pPr marL="109728" indent="0">
              <a:buNone/>
            </a:pP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основании метода СИ лежат:</a:t>
            </a:r>
          </a:p>
          <a:p>
            <a:pPr marL="109728" indent="0">
              <a:buNone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Концепции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 — общие абстрактные представления, связанные с пониманием предмета СИ, которые направляют мышление системного инженера.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Жизненный цикл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Заинтересованная сторона (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стейкхолдер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Успешность системы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Альфа</a:t>
            </a:r>
          </a:p>
        </p:txBody>
      </p:sp>
    </p:spTree>
    <p:extLst>
      <p:ext uri="{BB962C8B-B14F-4D97-AF65-F5344CB8AC3E}">
        <p14:creationId xmlns:p14="http://schemas.microsoft.com/office/powerpoint/2010/main" val="3704454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8238" y="283464"/>
            <a:ext cx="11445024" cy="5872637"/>
          </a:xfrm>
        </p:spPr>
        <p:txBody>
          <a:bodyPr>
            <a:noAutofit/>
          </a:bodyPr>
          <a:lstStyle/>
          <a:p>
            <a:pPr marL="109728" indent="0">
              <a:buNone/>
            </a:pPr>
            <a:endPara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исходные, принимаемые за истину правила, которые используются в качестве основы для рассуждений и/или для принятия решений, предоставляют необходимые правила и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нормы</a:t>
            </a:r>
          </a:p>
          <a:p>
            <a:pPr marL="109728" indent="0">
              <a:buNone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 от редукционистского к системному подходу.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 от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монодисциплинарного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 междисциплинарному подходу.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 от структурного к процессному подходу.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 от рабочего проектирования и конструирования к архитектурному проектному подходу.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 от непосредственной реализации к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моделецентричной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реализации.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 от одной группы описаний ко множественности групп описаний.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 от приоритета документов к приоритету данных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3710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3843" y="1223622"/>
            <a:ext cx="10775323" cy="3412773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 от единой верификации к раздельным верификации 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валидации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 от управления жизненным циклом как «технологическим конвейером» к «заказам-поставкам».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 от работы «для одного заказчика» к работе со множеством заинтересованных сторон.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 от методов жёсткого планирования к использованию гибких прогнозных методов.</a:t>
            </a:r>
          </a:p>
        </p:txBody>
      </p:sp>
    </p:spTree>
    <p:extLst>
      <p:ext uri="{BB962C8B-B14F-4D97-AF65-F5344CB8AC3E}">
        <p14:creationId xmlns:p14="http://schemas.microsoft.com/office/powerpoint/2010/main" val="2965048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3843" y="1223622"/>
            <a:ext cx="10775323" cy="5164299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Хитчинс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пришёл к выводу, что принципы системной инженерии напрямую связаны с концепциями системы, инженерной деятельности и управления (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Hitchins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General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Principles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Applicable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— INCOSE INSIGHT. — V. 12,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Issue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4. —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December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2009. —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pp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59–64). При выделении принципов системной инженерии он ориентировался на системные концепции, типичные для инженерно-технических и социотехнических систем.</a:t>
            </a:r>
          </a:p>
        </p:txBody>
      </p:sp>
    </p:spTree>
    <p:extLst>
      <p:ext uri="{BB962C8B-B14F-4D97-AF65-F5344CB8AC3E}">
        <p14:creationId xmlns:p14="http://schemas.microsoft.com/office/powerpoint/2010/main" val="3554658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3691" y="863015"/>
            <a:ext cx="11251841" cy="5164299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Базовые принципы системной инженерии по Д.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Хитчинсу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09728" indent="0"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Системный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подход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Approach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— целевая система рассматривается как открытая и в контексте её взаимодействия и приспособления к другим системам, находящимся в среде функционирования, как имеющая в своём составе открытые, взаимодействующие между собой подсистемы и как представляющая собой часть системы в более широком смысле или объемлющей системы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Синтез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Synthesis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— для получения решения части или подсистемы соединяются между собой, чтобы функционировать и взаимодействовать как единое целое, демонстрируя повышение эффективности работы в результате соединения, интеграции, слияния отдельных частей в единую систему (синергический эффект). При этом основная задача системной инженерии состоит в выборе (описании, проектировании, селекции) «правильных» составных частей, их соединении между собой так, чтобы достигалось необходимое взаимодействие и в правильном сочетании этих взаимодействий таким образом, чтобы достигались необходимые свойства целого.</a:t>
            </a:r>
          </a:p>
        </p:txBody>
      </p:sp>
    </p:spTree>
    <p:extLst>
      <p:ext uri="{BB962C8B-B14F-4D97-AF65-F5344CB8AC3E}">
        <p14:creationId xmlns:p14="http://schemas.microsoft.com/office/powerpoint/2010/main" val="4116648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933" y="843696"/>
            <a:ext cx="11264720" cy="6014304"/>
          </a:xfrm>
        </p:spPr>
        <p:txBody>
          <a:bodyPr>
            <a:noAutofit/>
          </a:bodyPr>
          <a:lstStyle/>
          <a:p>
            <a:pPr marL="109728" indent="0">
              <a:buNone/>
            </a:pP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Холизм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Holism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— при принятии решений проблема, её решение и система рассматриваются в целом.</a:t>
            </a:r>
          </a:p>
          <a:p>
            <a:pPr marL="109728" indent="0">
              <a:buNone/>
            </a:pP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Органицизм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Organicism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— свойства и поведение систем рассматриваются в динамике, причём в основе деятельности системного инженера лежат скорее представления о развитии биологического организма, нежели механистическая метафора классического инженерного подхода.</a:t>
            </a:r>
          </a:p>
        </p:txBody>
      </p:sp>
    </p:spTree>
    <p:extLst>
      <p:ext uri="{BB962C8B-B14F-4D97-AF65-F5344CB8AC3E}">
        <p14:creationId xmlns:p14="http://schemas.microsoft.com/office/powerpoint/2010/main" val="1842255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6570" y="592558"/>
            <a:ext cx="10775323" cy="5164299"/>
          </a:xfrm>
        </p:spPr>
        <p:txBody>
          <a:bodyPr>
            <a:noAutofit/>
          </a:bodyPr>
          <a:lstStyle/>
          <a:p>
            <a:pPr marL="109728" indent="0">
              <a:buNone/>
            </a:pP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Дополнительные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системной инженерии по Д.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Хитчинсу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Адаптивная оптимизация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Adaptive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Optimizing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— проблемы следует решать постепенно во времени, то есть так, чтобы адаптировать характеристики сложной системы к новым ситуациям и изменениям, происходящим в состоянии системы, во внешней среде и в других системах, взаимодействующих с целевой, а также учесть возникающие дополнительные факторы. Наиболее важный аспект адаптивной оптимизации — обеспечение возможности непрерывного улучшения характеристик системы для сохранения оптимальной эффективности в условиях изменений в среде функционирования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Постепенное уменьшение энтропии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Progressive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Entropy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Reduction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— процесс системной инженерии продолжается на протяжении всего жизненного цикла системы, в результате чего энтропия, характеризующая целевую систему, постепенно уменьшается с переходом от состояния беспорядка (высокая энтропия) к состоянию порядка (низкая энтропия) в конце цикла.</a:t>
            </a:r>
          </a:p>
        </p:txBody>
      </p:sp>
    </p:spTree>
    <p:extLst>
      <p:ext uri="{BB962C8B-B14F-4D97-AF65-F5344CB8AC3E}">
        <p14:creationId xmlns:p14="http://schemas.microsoft.com/office/powerpoint/2010/main" val="686764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6570" y="592558"/>
            <a:ext cx="10775323" cy="5164299"/>
          </a:xfrm>
        </p:spPr>
        <p:txBody>
          <a:bodyPr>
            <a:noAutofit/>
          </a:bodyPr>
          <a:lstStyle/>
          <a:p>
            <a:pPr marL="109728" indent="0">
              <a:buNone/>
            </a:pP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Дополнительные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системной инженерии по Д.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Хитчинсу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Адаптивная оптимизация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Adaptive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Optimizing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— проблемы следует решать постепенно во времени, то есть так, чтобы адаптировать характеристики сложной системы к новым ситуациям и изменениям, происходящим в состоянии системы, во внешней среде и в других системах, взаимодействующих с целевой, а также учесть возникающие дополнительные факторы. Наиболее важный аспект адаптивной оптимизации — обеспечение возможности непрерывного улучшения характеристик системы для сохранения оптимальной эффективности в условиях изменений в среде функционирования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Постепенное уменьшение энтропии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Progressive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Entropy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Reduction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— процесс системной инженерии продолжается на протяжении всего жизненного цикла системы, в результате чего энтропия, характеризующая целевую систему, постепенно уменьшается с переходом от состояния беспорядка (высокая энтропия) к состоянию порядка (низкая энтропия) в конце цикла.</a:t>
            </a:r>
          </a:p>
        </p:txBody>
      </p:sp>
    </p:spTree>
    <p:extLst>
      <p:ext uri="{BB962C8B-B14F-4D97-AF65-F5344CB8AC3E}">
        <p14:creationId xmlns:p14="http://schemas.microsoft.com/office/powerpoint/2010/main" val="1429528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6570" y="682711"/>
            <a:ext cx="11290478" cy="6040062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Разумная достаточность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Adaptive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Satisfying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— успешная системная инженерия включает процесс непрерывной адаптации требований к системе и решений для получения результатов, которые в данных условиях позволяют в наибольшей степени удовлетворить критически важные заинтересованные стороны. Это включает две составляющих:</a:t>
            </a:r>
          </a:p>
          <a:p>
            <a:pPr marL="566928" indent="-457200">
              <a:buFont typeface="+mj-lt"/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успешна тогда и только тогда, когда с её помощью добиваются успеха все ключевые заинтересованные стороны;</a:t>
            </a:r>
          </a:p>
          <a:p>
            <a:pPr marL="566928" indent="-457200">
              <a:buFont typeface="+mj-lt"/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того, чтобы система позволяла ключевым заинтересованным сторонам добиться успеха требуется:</a:t>
            </a:r>
          </a:p>
          <a:p>
            <a:pPr lvl="3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идентифицировать все критически важные заинтересованных сторон;</a:t>
            </a:r>
          </a:p>
          <a:p>
            <a:pPr lvl="3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определить, в чём видят успех заинтересованные стороны;</a:t>
            </a:r>
          </a:p>
          <a:p>
            <a:pPr lvl="3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договориться с заинтересованными сторонами о взаимовыгодном наборе планов создания и производства системы, а также реализации процессов;</a:t>
            </a:r>
          </a:p>
          <a:p>
            <a:pPr lvl="3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контролировать, с учётом баланса интересов заинтересованных сторон, реализацию планов, включая адаптацию к происходящим изменениям.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193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7780" y="1116084"/>
            <a:ext cx="10972800" cy="5194564"/>
          </a:xfrm>
        </p:spPr>
        <p:txBody>
          <a:bodyPr rtlCol="0">
            <a:normAutofit fontScale="85000" lnSpcReduction="10000"/>
          </a:bodyPr>
          <a:lstStyle/>
          <a:p>
            <a:pPr marL="109728" indent="0">
              <a:buNone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Системная инженерия (SE)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это междисциплинарная область деятельности, целью которой является разработка сложных систем с учетом их расширенной среды. Разработка программного обеспечения включает проектирование, разработку и обслуживание сложных систем с учетом их программного и аппаратного обеспечения, их взаимосвязей и условий, в которых они работают в течение их жизненного цикла и окончательного вывода из эксплуатации.</a:t>
            </a:r>
          </a:p>
          <a:p>
            <a:pPr marL="109728" indent="0">
              <a:buNone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 включают в себя несколько элементов, которые организованы для определенной цели; сложные системы являются, по определению, многогранными, неразрывно связанными, что делает их сложными для планирования и поддержки. Большинство технологических систем можно более эффективно рассматривать как системы систем (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SoS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чтобы сосредоточить внимание на том, как составные части взаимодействуют, работают со временем и функционируют в контексте более крупной, развивающейся системы.</a:t>
            </a:r>
          </a:p>
          <a:p>
            <a:pPr marL="109728" indent="0" rtl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1896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0811" y="537693"/>
            <a:ext cx="10972800" cy="1066800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системной инженерии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0658" y="1777413"/>
            <a:ext cx="10972800" cy="5080587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системной инженерии (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 Engineering Process) — c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овокупность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типовых действий, повторяющихся по мере прохождения стадий и этапов ЖЦ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называется подходом системной инженерии (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 Engineering Approach)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методом системной инженерии (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 Engineering Method) 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4064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0811" y="798491"/>
            <a:ext cx="10972800" cy="6059510"/>
          </a:xfrm>
        </p:spPr>
        <p:txBody>
          <a:bodyPr>
            <a:normAutofit fontScale="92500" lnSpcReduction="20000"/>
          </a:bodyPr>
          <a:lstStyle/>
          <a:p>
            <a:pPr marL="109728" indent="0"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Синтез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формирование определённой совокупности нужд и требований клиента и других заинтересованных сторон, описанных на языке функционирования. Основными элементами обеспечения синтеза являются команда разработчиков, а также традиционные и компьютерно-ориентированные инструменты синтеза. Синтез наиболее эффективен при одновременном использовании как восходящих, так и нисходящих действий, причём учитываются результаты прикладных исследований и возможности использования известных технологий. Существующие и вновь спроектированные, компоненты, узлы и подсистемы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комплексируются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виде, пригодном для анализа и оценки. Применяется архитектурный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подход</a:t>
            </a:r>
          </a:p>
          <a:p>
            <a:pPr marL="109728" indent="0">
              <a:buNone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вариантов системных решений включает вычисление и предсказание значения параметров, зависящих от конструктивных решений (технических характеристик), а также определение или предсказание параметров, не зависящих от конструктивных решений. Во всех случаях используется информация о физических процессах и явлениях, техническая информация, а также экономическая информация, хранящаяся в базах данных. Системный анализ и исследование операций являются необходимыми шагами на пути оценки проектных вариантов системы, но требуется обязательная адаптация соответствующих моделей и методов к особенностям предметной области. В целом, применение анализа — это необходимая, но не достаточная составляющая процедуры принятия решения о выборе проектного варианта системы.</a:t>
            </a:r>
          </a:p>
        </p:txBody>
      </p:sp>
    </p:spTree>
    <p:extLst>
      <p:ext uri="{BB962C8B-B14F-4D97-AF65-F5344CB8AC3E}">
        <p14:creationId xmlns:p14="http://schemas.microsoft.com/office/powerpoint/2010/main" val="4063195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2274" y="1073522"/>
            <a:ext cx="1151371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подразумевает, что каждый вариант решения (или альтернатива) оценивается в сравнении с другими вариантами, а также проверяется на соответствие требованиям заинтересованных сторон. Оценка каждого из вариантов выполняется после получения сведений о его характеристиках, зависящих от конструктивных решений. Данные о характеристиках, не зависящих от конструктивных решений, являются внешними факторами, которые используются по отношению ко всем кандидатам, подвергаемым оценке. Каждый кандидат подвергается окончательной оценке с выбранными оптимальными характеристиками, после чего передаётся для принятия окончательного решения. Поскольку выбор всегда субъективен решение, в конечном счёте, принимается ключевыми заинтересованными сторонами.</a:t>
            </a:r>
          </a:p>
        </p:txBody>
      </p:sp>
    </p:spTree>
    <p:extLst>
      <p:ext uri="{BB962C8B-B14F-4D97-AF65-F5344CB8AC3E}">
        <p14:creationId xmlns:p14="http://schemas.microsoft.com/office/powerpoint/2010/main" val="362389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910" y="806901"/>
            <a:ext cx="8873544" cy="5516625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Итеративное использование триады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«синтез — анализ — оценка»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принципиально важная особенность методов (процессов) системной инженерии. Применение метода начинается с осознания потребностей заинтересованных сторон и определения их требований, которые далее преобразуются по определённым правилам для получения исходного описания системных решений. В дальнейшем описание системы уточняется и детализируется, причём на более низких уровнях системной иерархии процесс системной инженерии используется уже рекурсивно, что позволяет добиться высокого уровня конкретизации при описании системы. Использование метода «синтез — анализ — оценка» позволяет описывать и строить систему, обеспечивая и постепенный обратный переход от уровня детального описания составных частей к более крупным элементам и узлам.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90209" y="2243470"/>
            <a:ext cx="3601791" cy="2837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920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183" y="499056"/>
            <a:ext cx="10972800" cy="1066800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системной инженерии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61115" y="1669875"/>
            <a:ext cx="10972800" cy="4325112"/>
          </a:xfrm>
        </p:spPr>
        <p:txBody>
          <a:bodyPr>
            <a:normAutofit fontScale="92500" lnSpcReduction="20000"/>
          </a:bodyPr>
          <a:lstStyle/>
          <a:p>
            <a:pPr marL="109728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современными представлениями, предметом системной инженерии является интегрированное, целостное рассмотрение крупномасштабных, комплексных, высокотехнологичных систем, взаимодействующих преимущественно на уровне предприятий с использованием человеко-машинных интерфейсов. Создание таких систем требует усиленного внимания к следующим процедурам:</a:t>
            </a: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разработке архитектуры систем, проектированию систем и их элементов;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системному анализу и исследованию операций;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управлению инженерной деятельностью;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выбору технологий и методик;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эффективному управлению жизненным циклом системы.</a:t>
            </a:r>
          </a:p>
        </p:txBody>
      </p:sp>
    </p:spTree>
    <p:extLst>
      <p:ext uri="{BB962C8B-B14F-4D97-AF65-F5344CB8AC3E}">
        <p14:creationId xmlns:p14="http://schemas.microsoft.com/office/powerpoint/2010/main" val="2385247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09600" y="1296388"/>
            <a:ext cx="10972800" cy="4325112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Профиль современной системной инженерии включает следующие основные области деятельности:</a:t>
            </a:r>
          </a:p>
          <a:p>
            <a:pPr marL="109728" indent="0">
              <a:buNone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организацией (организационно-управленческая деятельность).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проектами (проектно-управленческая деятельность).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инженерными решениями (проектно-инженерная деятельность).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Специальные инженерные дисциплины (технологическая деятельность).</a:t>
            </a:r>
          </a:p>
        </p:txBody>
      </p:sp>
    </p:spTree>
    <p:extLst>
      <p:ext uri="{BB962C8B-B14F-4D97-AF65-F5344CB8AC3E}">
        <p14:creationId xmlns:p14="http://schemas.microsoft.com/office/powerpoint/2010/main" val="528284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1698" y="666482"/>
            <a:ext cx="10972800" cy="1066800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Стандарты системной инженерии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4370"/>
          <a:stretch/>
        </p:blipFill>
        <p:spPr>
          <a:xfrm>
            <a:off x="2039672" y="1733282"/>
            <a:ext cx="7432910" cy="493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004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614966"/>
            <a:ext cx="10972800" cy="10668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МОДЕЛИОРИЕНТИРОВАННОСТЬ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797676"/>
            <a:ext cx="10972800" cy="527377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появлением формальных языков моделирования типа UML 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SysML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также методик описания архитектуры, таких как DODAF и TOGAF, арсенал находящихся в распоряжении системного инженера средств для представления требований к системе, ее поведения и структуры неизмеримо расширился. Таким образом, исследование и описание концепций системы теперь формализовано, и новая отрасль системной инженерии - архитектурное проектирование систем - приобрела значимость, перестав быть малопонятным занятием. В широком смысле архитектуру системы можно рассматривать как модель системы или, по крайней мере, ее концепцию. Но следует помнить, что термин «модель» может также использоваться и для обозначения основных составных частей системной архитектуры.</a:t>
            </a:r>
          </a:p>
        </p:txBody>
      </p:sp>
    </p:spTree>
    <p:extLst>
      <p:ext uri="{BB962C8B-B14F-4D97-AF65-F5344CB8AC3E}">
        <p14:creationId xmlns:p14="http://schemas.microsoft.com/office/powerpoint/2010/main" val="1512999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2843" y="974415"/>
            <a:ext cx="4928315" cy="4627894"/>
          </a:xfrm>
        </p:spPr>
        <p:txBody>
          <a:bodyPr rtlCol="0">
            <a:normAutofit/>
          </a:bodyPr>
          <a:lstStyle/>
          <a:p>
            <a:pPr marL="109728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Вскоре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выхода первой официальной версии UML группа OMG выпустила первую версию своей новой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-ориентированной архитектуры (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model-driven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architecture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MDA). Эта архитектура была первой формальной методикой описания архитектуры, в которой был официально признан переход от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кодоцентрической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1158" y="1154720"/>
            <a:ext cx="6627254" cy="373228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795753" y="527914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Рисунок- Ассоциации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блоков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SysML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888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0658" y="901650"/>
            <a:ext cx="11479369" cy="5956350"/>
          </a:xfrm>
        </p:spPr>
        <p:txBody>
          <a:bodyPr rtlCol="0">
            <a:normAutofit fontScale="85000" lnSpcReduction="20000"/>
          </a:bodyPr>
          <a:lstStyle/>
          <a:p>
            <a:pPr marL="109728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MDA проводит границу между реальной системой и способами ее описания посредством совокупности моделей. В свою очередь, эти модели должны быть согласованы с описанием метамодели, которая со своей стороны согласуется с описанием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метаметамодели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 литературе описано несколько концепций, процессов и методик на базе этого подхода, хотя и под разными названиями: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моделе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-ори-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ентированная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разработка (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model-driven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development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моделе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-ориентированное проектирование систем (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model-driven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MDSD) и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моделе-ориенти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рованная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инженерия (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model-driven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engineering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Во всех случаях основная идея заключается в том, чтобы использовать модели и метамодель для описания результатов рассмотрения системы, начиная с самых ранних стадий разработки и вплоть до развертывания и эксплуатации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 предпринят ряд попыток объединить процессы и принципы программной и системной инженерии, при этом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моделе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-ориентированная разработка неоднократно в различных формах применялась к разработке систем. В 2007 году эти попытки (вместе с методиками и концепциями) были обобщены INCOSE и получили название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моделе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-ориентированная системная инженерия (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based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engineering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MBSE). А по мере выхода новых версий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SysML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данный подход становится все более популярным.</a:t>
            </a:r>
          </a:p>
          <a:p>
            <a:pPr marL="109728" indent="0">
              <a:buNone/>
            </a:pPr>
            <a:endParaRPr lang="ru-RU" dirty="0"/>
          </a:p>
          <a:p>
            <a:pPr marL="109728" indent="0" rtl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4341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09600" y="1004552"/>
            <a:ext cx="10972800" cy="5569984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Системное мышление в целом представляет собой целостный подход, который фокусируется на том, как составные части системы взаимосвязаны и как системы работают со временем и в контексте более крупных систем. Существующие и развивающиеся тенденции увеличения автоматизации и Интернета вещей (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IoT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требуют более целостного представления о все более сложных и взаимосвязанных системах, работающих во всем бизнесе и промышленности (см.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IIoT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109728" indent="0">
              <a:buNone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 объединяет знания и методы из множества областей науки и техники, чтобы стимулировать инновации в разработке и внедрении новых технологий. Дисциплины, информирующие SE, включают в себя инжиниринг, кибернетику, электротехнику, инженерное управление, промышленное проектирование, машиностроение, машиностроение, организационные исследования, управление проектами и разработку программного обеспечения.</a:t>
            </a:r>
          </a:p>
          <a:p>
            <a:pPr marL="10972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7860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0658" y="901650"/>
            <a:ext cx="11479369" cy="5956350"/>
          </a:xfrm>
        </p:spPr>
        <p:txBody>
          <a:bodyPr rtlCol="0">
            <a:normAutofit fontScale="92500" lnSpcReduction="10000"/>
          </a:bodyPr>
          <a:lstStyle/>
          <a:p>
            <a:pPr marL="109728" indent="0">
              <a:buNone/>
            </a:pP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Основополагающая идея MBSE состоит в том, что модель системы разрабатывается на ранних стадиях процесса и по мере разработки эволюционирует в ходе жизненного цикла системы, до тех пор пока не превратится, по сути дела, в прототип. На ранних стадиях жизненного цикла модель еще недостаточно точна и используется главным образом для принятия решений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мере развития системы уровень точности, свойственный модели, растет, и в конце концов модель становится пригодной для использования в проектировании. И наконец, модель еще раз трансформируется - на этот раз в прототип. На каждой стадии (как и в стандартном методе системной инженерии, с которым мы познакомились в главе 4) для развития совокупности моделей системы выполняется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подпроцесс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Бейкер (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Loyd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Baker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ввел такие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подпроцессы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своем подходе (который он назвал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моделеориентированное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проектирование систем или MDSD). Они показаны на рис. 8.19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Кроме того, Бейкер предложил одну из первых информационных моделей, или представлений, для MDSD. Она показана на рис. 8.20 и выглядит очень похоже на диаграмму классов в UML. Стрелки обозначают направление связи, а не потока информации.</a:t>
            </a:r>
            <a:endParaRPr lang="ru-RU" sz="2600" dirty="0">
              <a:solidFill>
                <a:schemeClr val="tx1"/>
              </a:solidFill>
            </a:endParaRPr>
          </a:p>
          <a:p>
            <a:pPr marL="109728" indent="0" rtl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49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9825" y="650317"/>
            <a:ext cx="6012355" cy="522477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528389" y="6051928"/>
            <a:ext cx="56903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8.20 - Информационная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Бейкера для MDSD</a:t>
            </a:r>
          </a:p>
        </p:txBody>
      </p:sp>
    </p:spTree>
    <p:extLst>
      <p:ext uri="{BB962C8B-B14F-4D97-AF65-F5344CB8AC3E}">
        <p14:creationId xmlns:p14="http://schemas.microsoft.com/office/powerpoint/2010/main" val="2559719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89397" y="1028343"/>
            <a:ext cx="1138492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Разумеется, за такую возможность приходится платить. Для обеспечения работы механизмов MDSD необходимы дополнительные вычислительные ресурсы (приложения, базы данных, оборудование, средства визуализации и сеть). В настоящее время таких ресурсов не так уж много, но они разрабатываются и скоро станут доступны инженерам. Еще одна проблема заключается в том, что пока с помощью этого подхода не будут реализованы конкретные проекты, отсутствует опыт, на котором можно было бы учиться.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Принимая во внимание отсутствие опыта, INCOSE поставил задачу найти и документировать продукты, в которых этот подход реализован полностью или частично. Для этого была сформирована группа INCOSE MBSE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Focus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Group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которая в 2007 году опубликовала результаты своих исследований. В них описано пять методологий:</a:t>
            </a:r>
          </a:p>
        </p:txBody>
      </p:sp>
    </p:spTree>
    <p:extLst>
      <p:ext uri="{BB962C8B-B14F-4D97-AF65-F5344CB8AC3E}">
        <p14:creationId xmlns:p14="http://schemas.microsoft.com/office/powerpoint/2010/main" val="2353703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9092" y="745009"/>
            <a:ext cx="1141068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Harmony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"-SE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компании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Telelogic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Это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проприетарная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методология, построенная по образцу классического процесса системной инженерии «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Уее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с тем отличием, что создается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репозиторий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требований и моделей, который обновляется на каждом шаге процесса. Кроме того, создается еще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репозиторий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результатов испытаний, который обновляется с учетом проведенных испытаний и полученных данных. Для поддержки методологии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Harmony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вновь разработано или доработано несколько инструментальных средств и приложений. Часть из них производит сама компания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Telelogic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(например,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Rhapsody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Popkin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DOORS), хотя методология как таковая не привязана к конкретному приложению.</a:t>
            </a:r>
          </a:p>
          <a:p>
            <a:pPr marL="457200" indent="-457200">
              <a:buFont typeface="+mj-lt"/>
              <a:buAutoNum type="arabicPeriod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Объектно-ориентированный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системной инженерии INCOSE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Object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Oriented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Systems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Engineering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Method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OOSEM). Это реализация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моделеориентированного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подхода с использованием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SysML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поддержки специфицирования, анализа, проектирования и верификации системы. Базовый набор операций порождает артефакты, которые можно уточнять и использовать в других приложениях. Эти операции и артефакты перечислены ниже:</a:t>
            </a:r>
          </a:p>
        </p:txBody>
      </p:sp>
    </p:spTree>
    <p:extLst>
      <p:ext uri="{BB962C8B-B14F-4D97-AF65-F5344CB8AC3E}">
        <p14:creationId xmlns:p14="http://schemas.microsoft.com/office/powerpoint/2010/main" val="4168059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90411" y="1179928"/>
            <a:ext cx="1003693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анализ потребностей заинтересованных сторон;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определение требований к системе;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определение логической архитектуры;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синтез вариантов архитектур, порождаемых логической архитектурой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allocated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architectures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д) оптимизация и оценка альтернатив;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е)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валидация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верификация системы.</a:t>
            </a:r>
          </a:p>
        </p:txBody>
      </p:sp>
    </p:spTree>
    <p:extLst>
      <p:ext uri="{BB962C8B-B14F-4D97-AF65-F5344CB8AC3E}">
        <p14:creationId xmlns:p14="http://schemas.microsoft.com/office/powerpoint/2010/main" val="1187819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52529" y="856357"/>
            <a:ext cx="1133770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Рациональный унифицированный процесс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системной инженерии IBM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Rational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Unified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Process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Systems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Engineering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RUP-SE). При разработке процесса RUP-SE ставилась цель применить дисциплину и методики, входящие в состав RUP, к задачам специфицирования, анализа, проектирования и разработки систем. Более того, RUP-SE создавался специально для поддержки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моделе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-ориентированной разработки. В этой адаптации существующего унифицированного процесса основное внимание уделено четырем уровням моделирования: определению контекста, анализу, проектированию и реализации, - причем уровень качества воспроизведения на каждом следующем (объемлющем) уровне выше, чем на предыдущем. Первые три из описанных уровней модели затем комбинируются с шестью точками зрения: исполнителей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worker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логической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logical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информационной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information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физической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physical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процессной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process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и геометрической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geometric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- так что в результате порождаются 17 архитектурных артефактов (пара контекст-процесс не порождает артефакта, а модель реализации порождает собственно физические артефакты). Эти артефакты составляют основу методики описания архитектуры RUP-SE.</a:t>
            </a:r>
          </a:p>
        </p:txBody>
      </p:sp>
    </p:spTree>
    <p:extLst>
      <p:ext uri="{BB962C8B-B14F-4D97-AF65-F5344CB8AC3E}">
        <p14:creationId xmlns:p14="http://schemas.microsoft.com/office/powerpoint/2010/main" val="3127876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5104" y="843479"/>
            <a:ext cx="117068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Методология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MBSE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компании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Vitech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Данный подход основан на четырех основных действиях, которые интегрированы посредством общего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репозитория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проекта: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анализ исходных требований;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анализ функционирования/поведения;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определение и синтез архитектуры;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валидация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верификация проектных решений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этой методологии необходима общая информационная модель для управления синтаксисом и семантикой артефактов. Для своего процесса компания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Vitech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создала язык описания систем 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definition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language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SDL) (пригодный также для использования вместе с разработанным ей инструментальным средством CORE), хотя ничто не мешает использовать в нем любой язык информационных моделей.</a:t>
            </a:r>
          </a:p>
        </p:txBody>
      </p:sp>
    </p:spTree>
    <p:extLst>
      <p:ext uri="{BB962C8B-B14F-4D97-AF65-F5344CB8AC3E}">
        <p14:creationId xmlns:p14="http://schemas.microsoft.com/office/powerpoint/2010/main" val="1760480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5104" y="1332876"/>
            <a:ext cx="117068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Методология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State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(SA)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компании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Jet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Propulsion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Laboratory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(JPL). Эта последняя методология использует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моделе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-управляемую архитектуру и архитектуру, управляемую состоянием, для формирования и хранения требований и проектных решений. В этом процессе различаются состояние системы и знания человека об этом состоянии. В общем случае знания о состояниях системы представлены более абстрактными концепциями, чем сами состояния. В совокупности моделей представлена информация о том, как система переходит из одного состояния в другое. Наконец, управление системой также представлено моделями, хотя полный контроль считается невозможным из-за сложности системы.</a:t>
            </a:r>
          </a:p>
        </p:txBody>
      </p:sp>
    </p:spTree>
    <p:extLst>
      <p:ext uri="{BB962C8B-B14F-4D97-AF65-F5344CB8AC3E}">
        <p14:creationId xmlns:p14="http://schemas.microsoft.com/office/powerpoint/2010/main" val="562850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4952" y="1294239"/>
            <a:ext cx="117068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и совершенствование объектно-ориентированных методов и языков моделирования систем, а также расширение арсенала доступных инструментов и приложений, в которых эти методы и языки реализованы, привело к распространению знаний о преимуществах, которые сулит использование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моделеориентированного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подхода в системной инженерии. Правда, его применение сопряжено с повышенным потреблением ресурсов, но благодаря своим достоинствам этот подход все же может оказаться рентабельным. Постепенно появляются сведения о практических проектах, которые можно считать «доказательствами» его работоспособности. Но чтобы сообщество приняло методологию MBSE в целом, должно пройти какое-то время и накопиться опыт применения; впрочем, базовые принципы весьма основательные. К тому же эта методология и подход являются еще одним шагом на пути к конвергенции программной и системной инженерии.</a:t>
            </a:r>
          </a:p>
        </p:txBody>
      </p:sp>
    </p:spTree>
    <p:extLst>
      <p:ext uri="{BB962C8B-B14F-4D97-AF65-F5344CB8AC3E}">
        <p14:creationId xmlns:p14="http://schemas.microsoft.com/office/powerpoint/2010/main" val="953561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932" y="846784"/>
            <a:ext cx="10972800" cy="1069848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использованных источников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95588" y="2045421"/>
            <a:ext cx="105735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Косяков Александр, Уильям Н. Свит,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Сэмюэль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Дж. Сеймур, Стивен М.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Бимер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«Системная инженерия. Принципы и практика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ДМК Пресс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2014.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624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Мышенков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К.С.,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Беляшов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А.Н. «Классификация методов анализа и проектирования систем управления» // Математическое моделирование и информатика: Труды XV науч.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конф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/ Под ред. Д.Ю. Рязанова. – М.: ИЦ ФГБОУ ВПО МГТУ «СТАНКИН», 2013. – С. 45-47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Лоусон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Г. Путешествие по системному ландшафту. — ДМК-Пресс, 2013. — 370 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Watson, A. Visual Modelling: past, present, and future. URL: http://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www.uml.org/Visual_Modeling.pdf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Systems Engineering Vision 2020. Doc. No. INCOSE-TP-2004-004-02. Ver. 2.03. Sept.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URL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http://www.incose.org/ProductsPubs/pdf/SEVision2020_20071003_v2_03.pdf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3396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875763"/>
            <a:ext cx="10972800" cy="5698773"/>
          </a:xfrm>
        </p:spPr>
        <p:txBody>
          <a:bodyPr>
            <a:normAutofit fontScale="77500" lnSpcReduction="20000"/>
          </a:bodyPr>
          <a:lstStyle/>
          <a:p>
            <a:pPr marL="109728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составе системной инженерии выделяют две составляющих:</a:t>
            </a: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специальное руководство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Technical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leadership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сконцентрированное на протяжении полного ЖЦ системы на продуктивных технических проектных решениях и технической целостности — искусство СИ, т.е. творческая деятельность, направленная на получение новых возможностей и систем на основе гармоничного сочетания технических знаний в определенных областях, инженерного инстинкта, умения решать задачи, креативности, способности к роли лидера и к обмену знаниями и мнениями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системными решениями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management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сосредоточенное на решении проблем, использования множества различных технологий, участия в работе нескольких организаций, а также вовлечения сотен и тысяч людей в комплексную техническую деятельность — наука СИ, т.е. хорошо формализованная деятельность, направленная на выработку и систематизацию знаний, необходимых для строгого и эффективного управления развитием и функционированием сложных систем (эффективное управление предполагает использование систематизированного, упорядоченного, поддающегося количественному определению подхода, который может использоваться рекурсивно на разных системных уровнях, является воспроизводимым и пригодным для наблюдения и демонстрации).</a:t>
            </a:r>
          </a:p>
        </p:txBody>
      </p:sp>
    </p:spTree>
    <p:extLst>
      <p:ext uri="{BB962C8B-B14F-4D97-AF65-F5344CB8AC3E}">
        <p14:creationId xmlns:p14="http://schemas.microsoft.com/office/powerpoint/2010/main" val="3347624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3538" y="499056"/>
            <a:ext cx="10972800" cy="1066800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Поколения системной инженерии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3538" y="1442434"/>
            <a:ext cx="10972800" cy="5248012"/>
          </a:xfrm>
        </p:spPr>
        <p:txBody>
          <a:bodyPr>
            <a:normAutofit fontScale="85000" lnSpcReduction="20000"/>
          </a:bodyPr>
          <a:lstStyle/>
          <a:p>
            <a:pPr marL="109728" indent="0">
              <a:buNone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Классическая системная инженерия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использует диаграммную технику — это уже не вольные поэтические метафоры, как в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алхинженерии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но много более строгие определения системы: чертежи, диаграммы, таблицы и т.д. Но это не полностью формальное описание: его нельзя как-то формально проверить, оно предназначено для чтения и интерпретации только людьми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109728" indent="0">
              <a:buNone/>
            </a:pP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Системная инженерия на основе моделей (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model-based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engineering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предусматривает использование логических (структурных) и физических (числовых) формальных моделей, которые могут непосредственно быть обработаны (проверены, оптимизированы) компьютером. Это позволяет достигать принципиально другой сложности целевых систем: компьютеры проверяют модели на отсутствие разного рода ошибок в разы более производительно и точно, чем это может сделать человек. Основной особенностью MBSE является то, что используются не только численные физические модели, но и “логические” модели, использующие аппарат дискретной математики, плюс алгоритмические модели на языках программирования.</a:t>
            </a:r>
          </a:p>
        </p:txBody>
      </p:sp>
    </p:spTree>
    <p:extLst>
      <p:ext uri="{BB962C8B-B14F-4D97-AF65-F5344CB8AC3E}">
        <p14:creationId xmlns:p14="http://schemas.microsoft.com/office/powerpoint/2010/main" val="284647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901521"/>
            <a:ext cx="10972800" cy="5673015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ru-RU" sz="2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Поискориентированная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системная инженерия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search-based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engineering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Сейчас существует только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search-based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software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engineering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(SBSE, термин появился в 2001 году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109728" indent="0">
              <a:buNone/>
            </a:pP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Вычисление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оптимальных технических решений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Цели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контракты. После описания целей и контрактов (напр. c помощью GCSL) делается синтез и оптимизация архитектуры, соответствующей целям и контрактам (см. методологию DANSE).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Искусственное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воображение — новый термин, лежащий под всеми этими методами поиска решений в огромных их пространствах. Термин относительно старый, но используется всё более и более широко (см.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Vicarious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Раньше все эти "генетические алгоритмы" и "обучаемые нейронные сети" безусловно относились к тематике искусственного интеллекта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8146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901521"/>
            <a:ext cx="10972800" cy="5673015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Порождающее проектирование (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generative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— ещё одно направление, где компьютер используется для непосредственного размышления над инженерным проектом, а не документирования размышлений человека-инженера (и по сопричастности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generative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manufacturing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Исторически тут больше идёт "воображение формы", 3D моделирование и главным образом используются 3D САПРы. Но это направление работ также связано с синтезом модели (3D модели в данном случае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Компьютерный поиск (порождение, вывод, вычисление) требований, архитектуры, тестов — это и есть следующее поколение системной инженерии, непосредственно следующее за переходом к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моделеориентированности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Для этого нужно искусственное инженерное воображение (экономная генерация всё более и более подходящих вариантов инженерных решений) и искусственный инженерный вкус (умение оценить эти варианты). </a:t>
            </a:r>
          </a:p>
        </p:txBody>
      </p:sp>
    </p:spTree>
    <p:extLst>
      <p:ext uri="{BB962C8B-B14F-4D97-AF65-F5344CB8AC3E}">
        <p14:creationId xmlns:p14="http://schemas.microsoft.com/office/powerpoint/2010/main" val="202591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901521"/>
            <a:ext cx="10972800" cy="5673015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Порождающее проектирование (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generative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— ещё одно направление, где компьютер используется для непосредственного размышления над инженерным проектом, а не документирования размышлений человека-инженера (и по сопричастности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generative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manufacturing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Исторически тут больше идёт "воображение формы", 3D моделирование и главным образом используются 3D САПРы. Но это направление работ также связано с синтезом модели (3D модели в данном случае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Компьютерный поиск (порождение, вывод, вычисление) требований, архитектуры, тестов — это и есть следующее поколение системной инженерии, непосредственно следующее за переходом к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моделеориентированности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Для этого нужно искусственное инженерное воображение (экономная генерация всё более и более подходящих вариантов инженерных решений) и искусственный инженерный вкус (умение оценить эти варианты). </a:t>
            </a:r>
          </a:p>
        </p:txBody>
      </p:sp>
    </p:spTree>
    <p:extLst>
      <p:ext uri="{BB962C8B-B14F-4D97-AF65-F5344CB8AC3E}">
        <p14:creationId xmlns:p14="http://schemas.microsoft.com/office/powerpoint/2010/main" val="422211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833907"/>
            <a:ext cx="10972800" cy="1066800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Основы системной инженерии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597109"/>
            <a:ext cx="10972800" cy="5260891"/>
          </a:xfrm>
        </p:spPr>
        <p:txBody>
          <a:bodyPr>
            <a:noAutofit/>
          </a:bodyPr>
          <a:lstStyle/>
          <a:p>
            <a:pPr marL="109728" indent="0">
              <a:buNone/>
            </a:pP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Теоретическую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методологическую основу системной инженерии составляют:</a:t>
            </a:r>
          </a:p>
          <a:p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Системный подход;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Общая теория систем;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исследований с привлечением математической логики, математической статистики, системного анализа, теории алгоритмов, теории игр, теории ситуаций, теории информации, комбинаторики и ряда других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1696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учающая презентация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6225317_TF03460604" id="{2CD0CB43-C6DB-49D4-8B24-4D27774DD8FA}" vid="{682A83A2-F45B-4972-A9A6-44D9BC20041C}"/>
    </a:ext>
  </a:extLst>
</a:theme>
</file>

<file path=ppt/theme/theme2.xml><?xml version="1.0" encoding="utf-8"?>
<a:theme xmlns:a="http://schemas.openxmlformats.org/drawingml/2006/main" name="Тема Offic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Обучающая презентация</Template>
  <TotalTime>266</TotalTime>
  <Words>4063</Words>
  <Application>Microsoft Office PowerPoint</Application>
  <PresentationFormat>Широкоэкранный</PresentationFormat>
  <Paragraphs>177</Paragraphs>
  <Slides>39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5" baseType="lpstr">
      <vt:lpstr>Arial</vt:lpstr>
      <vt:lpstr>Calibri</vt:lpstr>
      <vt:lpstr>Georgia</vt:lpstr>
      <vt:lpstr>Times New Roman</vt:lpstr>
      <vt:lpstr>Wingdings 2</vt:lpstr>
      <vt:lpstr>Обучающая презентация</vt:lpstr>
      <vt:lpstr>ФОРМАЛИЗМЫ СИСТЕМНОЙ ИНЖЕНЕРИИ</vt:lpstr>
      <vt:lpstr>Презентация PowerPoint</vt:lpstr>
      <vt:lpstr>Презентация PowerPoint</vt:lpstr>
      <vt:lpstr>Презентация PowerPoint</vt:lpstr>
      <vt:lpstr>Поколения системной инженерии</vt:lpstr>
      <vt:lpstr>Презентация PowerPoint</vt:lpstr>
      <vt:lpstr>Презентация PowerPoint</vt:lpstr>
      <vt:lpstr>Презентация PowerPoint</vt:lpstr>
      <vt:lpstr>Основы системной инженерии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Процесс системной инженерии</vt:lpstr>
      <vt:lpstr>Презентация PowerPoint</vt:lpstr>
      <vt:lpstr>Презентация PowerPoint</vt:lpstr>
      <vt:lpstr>Презентация PowerPoint</vt:lpstr>
      <vt:lpstr>Предмет системной инженерии</vt:lpstr>
      <vt:lpstr>Презентация PowerPoint</vt:lpstr>
      <vt:lpstr>Стандарты системной инженерии</vt:lpstr>
      <vt:lpstr>МОДЕЛИОРИЕНТИРОВАННОСТЬ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Список использованных источников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ПОНЯТИЕ СИСТЕМНОЙ ИНЖЕНЕРИИ</dc:title>
  <dc:creator>asus</dc:creator>
  <cp:lastModifiedBy>asus</cp:lastModifiedBy>
  <cp:revision>16</cp:revision>
  <dcterms:created xsi:type="dcterms:W3CDTF">2018-10-27T09:49:28Z</dcterms:created>
  <dcterms:modified xsi:type="dcterms:W3CDTF">2018-10-28T17:33:01Z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